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08" r:id="rId2"/>
    <p:sldMasterId id="2147483984" r:id="rId3"/>
    <p:sldMasterId id="2147483997" r:id="rId4"/>
    <p:sldMasterId id="2147484036" r:id="rId5"/>
    <p:sldMasterId id="2147484049" r:id="rId6"/>
    <p:sldMasterId id="2147484096" r:id="rId7"/>
  </p:sldMasterIdLst>
  <p:notesMasterIdLst>
    <p:notesMasterId r:id="rId86"/>
  </p:notesMasterIdLst>
  <p:sldIdLst>
    <p:sldId id="871" r:id="rId8"/>
    <p:sldId id="1200" r:id="rId9"/>
    <p:sldId id="1197" r:id="rId10"/>
    <p:sldId id="1162" r:id="rId11"/>
    <p:sldId id="1163" r:id="rId12"/>
    <p:sldId id="1193" r:id="rId13"/>
    <p:sldId id="1194" r:id="rId14"/>
    <p:sldId id="259" r:id="rId15"/>
    <p:sldId id="1165" r:id="rId16"/>
    <p:sldId id="873" r:id="rId17"/>
    <p:sldId id="1166" r:id="rId18"/>
    <p:sldId id="1167" r:id="rId19"/>
    <p:sldId id="1168" r:id="rId20"/>
    <p:sldId id="1169" r:id="rId21"/>
    <p:sldId id="1170" r:id="rId22"/>
    <p:sldId id="1171" r:id="rId23"/>
    <p:sldId id="1172" r:id="rId24"/>
    <p:sldId id="1173" r:id="rId25"/>
    <p:sldId id="1174" r:id="rId26"/>
    <p:sldId id="1175" r:id="rId27"/>
    <p:sldId id="1176" r:id="rId28"/>
    <p:sldId id="1202" r:id="rId29"/>
    <p:sldId id="1177" r:id="rId30"/>
    <p:sldId id="1178" r:id="rId31"/>
    <p:sldId id="1179" r:id="rId32"/>
    <p:sldId id="1180" r:id="rId33"/>
    <p:sldId id="1181" r:id="rId34"/>
    <p:sldId id="925" r:id="rId35"/>
    <p:sldId id="257" r:id="rId36"/>
    <p:sldId id="260" r:id="rId37"/>
    <p:sldId id="258" r:id="rId38"/>
    <p:sldId id="261" r:id="rId39"/>
    <p:sldId id="1187" r:id="rId40"/>
    <p:sldId id="262" r:id="rId41"/>
    <p:sldId id="264" r:id="rId42"/>
    <p:sldId id="274" r:id="rId43"/>
    <p:sldId id="265" r:id="rId44"/>
    <p:sldId id="1137" r:id="rId45"/>
    <p:sldId id="266" r:id="rId46"/>
    <p:sldId id="1123" r:id="rId47"/>
    <p:sldId id="267" r:id="rId48"/>
    <p:sldId id="268" r:id="rId49"/>
    <p:sldId id="1155" r:id="rId50"/>
    <p:sldId id="269" r:id="rId51"/>
    <p:sldId id="1148" r:id="rId52"/>
    <p:sldId id="270" r:id="rId53"/>
    <p:sldId id="962" r:id="rId54"/>
    <p:sldId id="271" r:id="rId55"/>
    <p:sldId id="272" r:id="rId56"/>
    <p:sldId id="275" r:id="rId57"/>
    <p:sldId id="273" r:id="rId58"/>
    <p:sldId id="912" r:id="rId59"/>
    <p:sldId id="1203" r:id="rId60"/>
    <p:sldId id="1157" r:id="rId61"/>
    <p:sldId id="1204" r:id="rId62"/>
    <p:sldId id="1156" r:id="rId63"/>
    <p:sldId id="1182" r:id="rId64"/>
    <p:sldId id="276" r:id="rId65"/>
    <p:sldId id="277" r:id="rId66"/>
    <p:sldId id="278" r:id="rId67"/>
    <p:sldId id="279" r:id="rId68"/>
    <p:sldId id="1186" r:id="rId69"/>
    <p:sldId id="825" r:id="rId70"/>
    <p:sldId id="1145" r:id="rId71"/>
    <p:sldId id="808" r:id="rId72"/>
    <p:sldId id="1159" r:id="rId73"/>
    <p:sldId id="1184" r:id="rId74"/>
    <p:sldId id="1191" r:id="rId75"/>
    <p:sldId id="1213" r:id="rId76"/>
    <p:sldId id="1199" r:id="rId77"/>
    <p:sldId id="1214" r:id="rId78"/>
    <p:sldId id="256" r:id="rId79"/>
    <p:sldId id="1142" r:id="rId80"/>
    <p:sldId id="1201" r:id="rId81"/>
    <p:sldId id="1195" r:id="rId82"/>
    <p:sldId id="830" r:id="rId83"/>
    <p:sldId id="1189" r:id="rId84"/>
    <p:sldId id="1023" r:id="rId8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18B024-DE0A-3D28-6BFF-2659C97DB1FB}" name="Wells Sittig, Kelly E" initials="WE" userId="S::kwellssittig@uiowa.edu::a865b554-8a94-4bd1-b40b-fbaa651c561f" providerId="AD"/>
  <p188:author id="{32D0CD41-D884-7296-C198-EBF9EC8A73AA}" name="sittig@canceriowa.org" initials="si" userId="S::urn:spo:guest#sittig@canceriowa.org::" providerId="AD"/>
  <p188:author id="{6C889F48-C92C-84C7-E71A-C804D3311A58}" name="Amanda Kahl" initials="AK" userId="a41fb60c82c1b898" providerId="Windows Live"/>
  <p188:author id="{CABD7B6A-6EB0-9400-48AD-91120557DD96}" name="Mary Carson Brown" initials="MB" userId="S::mc.brown@onehealthinsights.com::aa098cbf-a59b-404f-a298-7013830df76d" providerId="AD"/>
  <p188:author id="{BAAF3D8A-7FB7-0A3A-668F-B831BF32A50C}" name="Gronemeyer, Audrey A" initials="GA" userId="S::aaherring@uiowa.edu::34949389-e229-4a5e-a4b7-20cea73e5063" providerId="AD"/>
  <p188:author id="{6F35B68F-228E-ED9E-91ED-CEB27B479687}" name="Nash, Sarah H" initials="" userId="S::shnash@uiowa.edu::dd3be475-de96-4542-99ef-1bacf147d9c0" providerId="AD"/>
  <p188:author id="{0A16F09C-B3BE-9788-E977-7E5250A05D40}" name="Wells Sittig, Kelly E" initials="WSKE" userId="Wells Sittig, Kelly E" providerId="None"/>
  <p188:author id="{916560EE-5458-8B7E-945D-7392E0C8B7D7}" name="Cathy Bledsoe" initials="CB" userId="f8a5093b1694d37d" providerId="Windows Live"/>
  <p188:author id="{583A3EEF-FEAC-C52F-B1C7-68A91418708A}" name="Kahl, Amanda R" initials="AK" userId="S::akahl@uiowa.edu::47c4ab74-b479-4cf4-b63e-ce9ecc2de5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C77C3"/>
    <a:srgbClr val="FF9933"/>
    <a:srgbClr val="00B1B0"/>
    <a:srgbClr val="0B4F6C"/>
    <a:srgbClr val="7FD8D7"/>
    <a:srgbClr val="4DD34D"/>
    <a:srgbClr val="33CC33"/>
    <a:srgbClr val="7697C2"/>
    <a:srgbClr val="118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32518-70CD-466E-9E44-BE82BD361A58}" v="21" dt="2026-04-20T18:06:55.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hl, Amanda R" userId="47c4ab74-b479-4cf4-b63e-ce9ecc2de57c" providerId="ADAL" clId="{F982C846-503E-4355-A5B0-142C2EF6717D}"/>
    <pc:docChg chg="undo custSel addSld delSld modSld sldOrd delMainMaster modNotesMaster">
      <pc:chgData name="Kahl, Amanda R" userId="47c4ab74-b479-4cf4-b63e-ce9ecc2de57c" providerId="ADAL" clId="{F982C846-503E-4355-A5B0-142C2EF6717D}" dt="2025-11-05T18:49:50.491" v="637" actId="20577"/>
      <pc:docMkLst>
        <pc:docMk/>
      </pc:docMkLst>
      <pc:sldChg chg="add del modNotes modNotesTx">
        <pc:chgData name="Kahl, Amanda R" userId="47c4ab74-b479-4cf4-b63e-ce9ecc2de57c" providerId="ADAL" clId="{F982C846-503E-4355-A5B0-142C2EF6717D}" dt="2025-07-30T21:52:05.714" v="12" actId="6549"/>
        <pc:sldMkLst>
          <pc:docMk/>
          <pc:sldMk cId="4094209579" sldId="808"/>
        </pc:sldMkLst>
      </pc:sldChg>
      <pc:sldChg chg="add del">
        <pc:chgData name="Kahl, Amanda R" userId="47c4ab74-b479-4cf4-b63e-ce9ecc2de57c" providerId="ADAL" clId="{F982C846-503E-4355-A5B0-142C2EF6717D}" dt="2025-07-30T21:48:16.009" v="1"/>
        <pc:sldMkLst>
          <pc:docMk/>
          <pc:sldMk cId="2804299988" sldId="819"/>
        </pc:sldMkLst>
      </pc:sldChg>
      <pc:sldChg chg="addSp modSp add del mod modNotes modNotesTx">
        <pc:chgData name="Kahl, Amanda R" userId="47c4ab74-b479-4cf4-b63e-ce9ecc2de57c" providerId="ADAL" clId="{F982C846-503E-4355-A5B0-142C2EF6717D}" dt="2025-10-01T18:22:49.445" v="440" actId="1076"/>
        <pc:sldMkLst>
          <pc:docMk/>
          <pc:sldMk cId="63344989" sldId="823"/>
        </pc:sldMkLst>
      </pc:sldChg>
      <pc:sldChg chg="add del">
        <pc:chgData name="Kahl, Amanda R" userId="47c4ab74-b479-4cf4-b63e-ce9ecc2de57c" providerId="ADAL" clId="{F982C846-503E-4355-A5B0-142C2EF6717D}" dt="2025-07-30T21:48:16.009" v="1"/>
        <pc:sldMkLst>
          <pc:docMk/>
          <pc:sldMk cId="1745129542" sldId="825"/>
        </pc:sldMkLst>
      </pc:sldChg>
      <pc:sldChg chg="add del">
        <pc:chgData name="Kahl, Amanda R" userId="47c4ab74-b479-4cf4-b63e-ce9ecc2de57c" providerId="ADAL" clId="{F982C846-503E-4355-A5B0-142C2EF6717D}" dt="2025-07-30T21:48:16.009" v="1"/>
        <pc:sldMkLst>
          <pc:docMk/>
          <pc:sldMk cId="3571129090" sldId="827"/>
        </pc:sldMkLst>
      </pc:sldChg>
      <pc:sldChg chg="add">
        <pc:chgData name="Kahl, Amanda R" userId="47c4ab74-b479-4cf4-b63e-ce9ecc2de57c" providerId="ADAL" clId="{F982C846-503E-4355-A5B0-142C2EF6717D}" dt="2025-07-30T21:48:16.009" v="1"/>
        <pc:sldMkLst>
          <pc:docMk/>
          <pc:sldMk cId="1753374047" sldId="830"/>
        </pc:sldMkLst>
      </pc:sldChg>
      <pc:sldChg chg="del">
        <pc:chgData name="Kahl, Amanda R" userId="47c4ab74-b479-4cf4-b63e-ce9ecc2de57c" providerId="ADAL" clId="{F982C846-503E-4355-A5B0-142C2EF6717D}" dt="2025-07-30T21:48:05.370" v="0" actId="47"/>
        <pc:sldMkLst>
          <pc:docMk/>
          <pc:sldMk cId="347526118" sldId="842"/>
        </pc:sldMkLst>
      </pc:sldChg>
      <pc:sldChg chg="modSp mod">
        <pc:chgData name="Kahl, Amanda R" userId="47c4ab74-b479-4cf4-b63e-ce9ecc2de57c" providerId="ADAL" clId="{F982C846-503E-4355-A5B0-142C2EF6717D}" dt="2025-11-04T21:18:01.812" v="494" actId="20577"/>
        <pc:sldMkLst>
          <pc:docMk/>
          <pc:sldMk cId="4144473597" sldId="871"/>
        </pc:sldMkLst>
      </pc:sldChg>
      <pc:sldChg chg="modSp mod">
        <pc:chgData name="Kahl, Amanda R" userId="47c4ab74-b479-4cf4-b63e-ce9ecc2de57c" providerId="ADAL" clId="{F982C846-503E-4355-A5B0-142C2EF6717D}" dt="2025-09-17T15:10:43.114" v="332" actId="6549"/>
        <pc:sldMkLst>
          <pc:docMk/>
          <pc:sldMk cId="3199125792" sldId="873"/>
        </pc:sldMkLst>
      </pc:sldChg>
      <pc:sldChg chg="ord">
        <pc:chgData name="Kahl, Amanda R" userId="47c4ab74-b479-4cf4-b63e-ce9ecc2de57c" providerId="ADAL" clId="{F982C846-503E-4355-A5B0-142C2EF6717D}" dt="2025-11-04T21:18:22.759" v="502"/>
        <pc:sldMkLst>
          <pc:docMk/>
          <pc:sldMk cId="2039609884" sldId="893"/>
        </pc:sldMkLst>
      </pc:sldChg>
      <pc:sldChg chg="addSp delSp modSp mod modNotesTx">
        <pc:chgData name="Kahl, Amanda R" userId="47c4ab74-b479-4cf4-b63e-ce9ecc2de57c" providerId="ADAL" clId="{F982C846-503E-4355-A5B0-142C2EF6717D}" dt="2025-10-01T19:08:48.626" v="442"/>
        <pc:sldMkLst>
          <pc:docMk/>
          <pc:sldMk cId="404184867" sldId="911"/>
        </pc:sldMkLst>
      </pc:sldChg>
      <pc:sldChg chg="ord">
        <pc:chgData name="Kahl, Amanda R" userId="47c4ab74-b479-4cf4-b63e-ce9ecc2de57c" providerId="ADAL" clId="{F982C846-503E-4355-A5B0-142C2EF6717D}" dt="2025-11-04T21:18:28.076" v="506"/>
        <pc:sldMkLst>
          <pc:docMk/>
          <pc:sldMk cId="395705073" sldId="912"/>
        </pc:sldMkLst>
      </pc:sldChg>
      <pc:sldChg chg="modSp mod">
        <pc:chgData name="Kahl, Amanda R" userId="47c4ab74-b479-4cf4-b63e-ce9ecc2de57c" providerId="ADAL" clId="{F982C846-503E-4355-A5B0-142C2EF6717D}" dt="2025-08-19T18:26:06.029" v="248" actId="6549"/>
        <pc:sldMkLst>
          <pc:docMk/>
          <pc:sldMk cId="3336326525" sldId="925"/>
        </pc:sldMkLst>
      </pc:sldChg>
      <pc:sldChg chg="addSp delSp modSp mod modNotesTx">
        <pc:chgData name="Kahl, Amanda R" userId="47c4ab74-b479-4cf4-b63e-ce9ecc2de57c" providerId="ADAL" clId="{F982C846-503E-4355-A5B0-142C2EF6717D}" dt="2025-08-14T16:02:18.731" v="230" actId="27636"/>
        <pc:sldMkLst>
          <pc:docMk/>
          <pc:sldMk cId="616365029" sldId="926"/>
        </pc:sldMkLst>
      </pc:sldChg>
      <pc:sldChg chg="add del">
        <pc:chgData name="Kahl, Amanda R" userId="47c4ab74-b479-4cf4-b63e-ce9ecc2de57c" providerId="ADAL" clId="{F982C846-503E-4355-A5B0-142C2EF6717D}" dt="2025-07-30T21:48:16.009" v="1"/>
        <pc:sldMkLst>
          <pc:docMk/>
          <pc:sldMk cId="285426769" sldId="936"/>
        </pc:sldMkLst>
      </pc:sldChg>
      <pc:sldChg chg="modSp add mod modClrScheme chgLayout">
        <pc:chgData name="Kahl, Amanda R" userId="47c4ab74-b479-4cf4-b63e-ce9ecc2de57c" providerId="ADAL" clId="{F982C846-503E-4355-A5B0-142C2EF6717D}" dt="2025-11-05T18:48:53.106" v="576" actId="20577"/>
        <pc:sldMkLst>
          <pc:docMk/>
          <pc:sldMk cId="4061499694" sldId="962"/>
        </pc:sldMkLst>
      </pc:sldChg>
      <pc:sldChg chg="modSp add mod modClrScheme chgLayout">
        <pc:chgData name="Kahl, Amanda R" userId="47c4ab74-b479-4cf4-b63e-ce9ecc2de57c" providerId="ADAL" clId="{F982C846-503E-4355-A5B0-142C2EF6717D}" dt="2025-11-05T18:48:59.324" v="578" actId="114"/>
        <pc:sldMkLst>
          <pc:docMk/>
          <pc:sldMk cId="4021880592" sldId="974"/>
        </pc:sldMkLst>
      </pc:sldChg>
      <pc:sldChg chg="modSp add mod modClrScheme chgLayout">
        <pc:chgData name="Kahl, Amanda R" userId="47c4ab74-b479-4cf4-b63e-ce9ecc2de57c" providerId="ADAL" clId="{F982C846-503E-4355-A5B0-142C2EF6717D}" dt="2025-11-05T18:49:12.454" v="594" actId="20577"/>
        <pc:sldMkLst>
          <pc:docMk/>
          <pc:sldMk cId="3472932" sldId="976"/>
        </pc:sldMkLst>
      </pc:sldChg>
      <pc:sldChg chg="modSp add mod modClrScheme chgLayout">
        <pc:chgData name="Kahl, Amanda R" userId="47c4ab74-b479-4cf4-b63e-ce9ecc2de57c" providerId="ADAL" clId="{F982C846-503E-4355-A5B0-142C2EF6717D}" dt="2025-11-05T18:49:23.131" v="605" actId="20577"/>
        <pc:sldMkLst>
          <pc:docMk/>
          <pc:sldMk cId="2169252079" sldId="979"/>
        </pc:sldMkLst>
      </pc:sldChg>
      <pc:sldChg chg="modSp add mod modClrScheme chgLayout">
        <pc:chgData name="Kahl, Amanda R" userId="47c4ab74-b479-4cf4-b63e-ce9ecc2de57c" providerId="ADAL" clId="{F982C846-503E-4355-A5B0-142C2EF6717D}" dt="2025-11-05T18:49:50.491" v="637" actId="20577"/>
        <pc:sldMkLst>
          <pc:docMk/>
          <pc:sldMk cId="3782578613" sldId="980"/>
        </pc:sldMkLst>
      </pc:sldChg>
      <pc:sldChg chg="add del">
        <pc:chgData name="Kahl, Amanda R" userId="47c4ab74-b479-4cf4-b63e-ce9ecc2de57c" providerId="ADAL" clId="{F982C846-503E-4355-A5B0-142C2EF6717D}" dt="2025-07-30T21:48:20.368" v="2" actId="47"/>
        <pc:sldMkLst>
          <pc:docMk/>
          <pc:sldMk cId="2815716945" sldId="1003"/>
        </pc:sldMkLst>
      </pc:sldChg>
      <pc:sldChg chg="del">
        <pc:chgData name="Kahl, Amanda R" userId="47c4ab74-b479-4cf4-b63e-ce9ecc2de57c" providerId="ADAL" clId="{F982C846-503E-4355-A5B0-142C2EF6717D}" dt="2025-07-30T21:48:05.370" v="0" actId="47"/>
        <pc:sldMkLst>
          <pc:docMk/>
          <pc:sldMk cId="1955333229" sldId="1012"/>
        </pc:sldMkLst>
      </pc:sldChg>
      <pc:sldChg chg="add del">
        <pc:chgData name="Kahl, Amanda R" userId="47c4ab74-b479-4cf4-b63e-ce9ecc2de57c" providerId="ADAL" clId="{F982C846-503E-4355-A5B0-142C2EF6717D}" dt="2025-07-30T21:48:16.009" v="1"/>
        <pc:sldMkLst>
          <pc:docMk/>
          <pc:sldMk cId="154252855" sldId="1023"/>
        </pc:sldMkLst>
      </pc:sldChg>
      <pc:sldChg chg="del">
        <pc:chgData name="Kahl, Amanda R" userId="47c4ab74-b479-4cf4-b63e-ce9ecc2de57c" providerId="ADAL" clId="{F982C846-503E-4355-A5B0-142C2EF6717D}" dt="2025-07-30T21:48:05.370" v="0" actId="47"/>
        <pc:sldMkLst>
          <pc:docMk/>
          <pc:sldMk cId="20795617" sldId="1024"/>
        </pc:sldMkLst>
      </pc:sldChg>
      <pc:sldChg chg="add del modNotes">
        <pc:chgData name="Kahl, Amanda R" userId="47c4ab74-b479-4cf4-b63e-ce9ecc2de57c" providerId="ADAL" clId="{F982C846-503E-4355-A5B0-142C2EF6717D}" dt="2025-07-30T21:48:55.090" v="3"/>
        <pc:sldMkLst>
          <pc:docMk/>
          <pc:sldMk cId="1332457274" sldId="1027"/>
        </pc:sldMkLst>
      </pc:sldChg>
      <pc:sldChg chg="del">
        <pc:chgData name="Kahl, Amanda R" userId="47c4ab74-b479-4cf4-b63e-ce9ecc2de57c" providerId="ADAL" clId="{F982C846-503E-4355-A5B0-142C2EF6717D}" dt="2025-07-30T21:48:05.370" v="0" actId="47"/>
        <pc:sldMkLst>
          <pc:docMk/>
          <pc:sldMk cId="4105898282" sldId="1028"/>
        </pc:sldMkLst>
      </pc:sldChg>
      <pc:sldChg chg="add del modNotesTx">
        <pc:chgData name="Kahl, Amanda R" userId="47c4ab74-b479-4cf4-b63e-ce9ecc2de57c" providerId="ADAL" clId="{F982C846-503E-4355-A5B0-142C2EF6717D}" dt="2025-07-30T21:52:26.506" v="15" actId="6549"/>
        <pc:sldMkLst>
          <pc:docMk/>
          <pc:sldMk cId="2752221354" sldId="1135"/>
        </pc:sldMkLst>
      </pc:sldChg>
      <pc:sldChg chg="ord">
        <pc:chgData name="Kahl, Amanda R" userId="47c4ab74-b479-4cf4-b63e-ce9ecc2de57c" providerId="ADAL" clId="{F982C846-503E-4355-A5B0-142C2EF6717D}" dt="2025-11-04T21:18:25.764" v="504"/>
        <pc:sldMkLst>
          <pc:docMk/>
          <pc:sldMk cId="2813051735" sldId="1137"/>
        </pc:sldMkLst>
      </pc:sldChg>
      <pc:sldChg chg="modSp mod">
        <pc:chgData name="Kahl, Amanda R" userId="47c4ab74-b479-4cf4-b63e-ce9ecc2de57c" providerId="ADAL" clId="{F982C846-503E-4355-A5B0-142C2EF6717D}" dt="2025-08-14T16:02:24.339" v="231"/>
        <pc:sldMkLst>
          <pc:docMk/>
          <pc:sldMk cId="2578585103" sldId="1139"/>
        </pc:sldMkLst>
      </pc:sldChg>
      <pc:sldChg chg="add">
        <pc:chgData name="Kahl, Amanda R" userId="47c4ab74-b479-4cf4-b63e-ce9ecc2de57c" providerId="ADAL" clId="{F982C846-503E-4355-A5B0-142C2EF6717D}" dt="2025-07-30T21:48:16.009" v="1"/>
        <pc:sldMkLst>
          <pc:docMk/>
          <pc:sldMk cId="1937215047" sldId="1142"/>
        </pc:sldMkLst>
      </pc:sldChg>
      <pc:sldChg chg="add del mod ord modShow">
        <pc:chgData name="Kahl, Amanda R" userId="47c4ab74-b479-4cf4-b63e-ce9ecc2de57c" providerId="ADAL" clId="{F982C846-503E-4355-A5B0-142C2EF6717D}" dt="2025-09-22T21:33:19.832" v="415" actId="729"/>
        <pc:sldMkLst>
          <pc:docMk/>
          <pc:sldMk cId="4222467118" sldId="1143"/>
        </pc:sldMkLst>
      </pc:sldChg>
      <pc:sldChg chg="add del">
        <pc:chgData name="Kahl, Amanda R" userId="47c4ab74-b479-4cf4-b63e-ce9ecc2de57c" providerId="ADAL" clId="{F982C846-503E-4355-A5B0-142C2EF6717D}" dt="2025-07-30T21:48:16.009" v="1"/>
        <pc:sldMkLst>
          <pc:docMk/>
          <pc:sldMk cId="2245848836" sldId="1145"/>
        </pc:sldMkLst>
      </pc:sldChg>
      <pc:sldChg chg="ord modNotesTx">
        <pc:chgData name="Kahl, Amanda R" userId="47c4ab74-b479-4cf4-b63e-ce9ecc2de57c" providerId="ADAL" clId="{F982C846-503E-4355-A5B0-142C2EF6717D}" dt="2025-11-04T21:18:19.864" v="500"/>
        <pc:sldMkLst>
          <pc:docMk/>
          <pc:sldMk cId="223816813" sldId="1148"/>
        </pc:sldMkLst>
      </pc:sldChg>
      <pc:sldChg chg="modNotesTx">
        <pc:chgData name="Kahl, Amanda R" userId="47c4ab74-b479-4cf4-b63e-ce9ecc2de57c" providerId="ADAL" clId="{F982C846-503E-4355-A5B0-142C2EF6717D}" dt="2025-09-19T19:08:08.402" v="370" actId="20577"/>
        <pc:sldMkLst>
          <pc:docMk/>
          <pc:sldMk cId="2510650121" sldId="1156"/>
        </pc:sldMkLst>
      </pc:sldChg>
      <pc:sldChg chg="ord">
        <pc:chgData name="Kahl, Amanda R" userId="47c4ab74-b479-4cf4-b63e-ce9ecc2de57c" providerId="ADAL" clId="{F982C846-503E-4355-A5B0-142C2EF6717D}" dt="2025-11-04T21:18:15.406" v="496"/>
        <pc:sldMkLst>
          <pc:docMk/>
          <pc:sldMk cId="944260311" sldId="1157"/>
        </pc:sldMkLst>
      </pc:sldChg>
      <pc:sldChg chg="add del">
        <pc:chgData name="Kahl, Amanda R" userId="47c4ab74-b479-4cf4-b63e-ce9ecc2de57c" providerId="ADAL" clId="{F982C846-503E-4355-A5B0-142C2EF6717D}" dt="2025-07-30T21:48:16.009" v="1"/>
        <pc:sldMkLst>
          <pc:docMk/>
          <pc:sldMk cId="2404467652" sldId="1159"/>
        </pc:sldMkLst>
      </pc:sldChg>
      <pc:sldChg chg="modNotesTx">
        <pc:chgData name="Kahl, Amanda R" userId="47c4ab74-b479-4cf4-b63e-ce9ecc2de57c" providerId="ADAL" clId="{F982C846-503E-4355-A5B0-142C2EF6717D}" dt="2025-07-30T21:51:14.759" v="4" actId="6549"/>
        <pc:sldMkLst>
          <pc:docMk/>
          <pc:sldMk cId="1841873594" sldId="1162"/>
        </pc:sldMkLst>
      </pc:sldChg>
      <pc:sldChg chg="modNotesTx">
        <pc:chgData name="Kahl, Amanda R" userId="47c4ab74-b479-4cf4-b63e-ce9ecc2de57c" providerId="ADAL" clId="{F982C846-503E-4355-A5B0-142C2EF6717D}" dt="2025-07-30T21:51:18.822" v="5" actId="20577"/>
        <pc:sldMkLst>
          <pc:docMk/>
          <pc:sldMk cId="458556272" sldId="1163"/>
        </pc:sldMkLst>
      </pc:sldChg>
      <pc:sldChg chg="del">
        <pc:chgData name="Kahl, Amanda R" userId="47c4ab74-b479-4cf4-b63e-ce9ecc2de57c" providerId="ADAL" clId="{F982C846-503E-4355-A5B0-142C2EF6717D}" dt="2025-09-08T18:09:19.988" v="273" actId="47"/>
        <pc:sldMkLst>
          <pc:docMk/>
          <pc:sldMk cId="4037536852" sldId="1164"/>
        </pc:sldMkLst>
      </pc:sldChg>
      <pc:sldChg chg="modNotesTx">
        <pc:chgData name="Kahl, Amanda R" userId="47c4ab74-b479-4cf4-b63e-ce9ecc2de57c" providerId="ADAL" clId="{F982C846-503E-4355-A5B0-142C2EF6717D}" dt="2025-07-30T21:51:26.070" v="6" actId="20577"/>
        <pc:sldMkLst>
          <pc:docMk/>
          <pc:sldMk cId="2403019806" sldId="1166"/>
        </pc:sldMkLst>
      </pc:sldChg>
      <pc:sldChg chg="modNotesTx">
        <pc:chgData name="Kahl, Amanda R" userId="47c4ab74-b479-4cf4-b63e-ce9ecc2de57c" providerId="ADAL" clId="{F982C846-503E-4355-A5B0-142C2EF6717D}" dt="2025-07-30T21:51:36.664" v="7" actId="20577"/>
        <pc:sldMkLst>
          <pc:docMk/>
          <pc:sldMk cId="1946219530" sldId="1172"/>
        </pc:sldMkLst>
      </pc:sldChg>
      <pc:sldChg chg="modNotesTx">
        <pc:chgData name="Kahl, Amanda R" userId="47c4ab74-b479-4cf4-b63e-ce9ecc2de57c" providerId="ADAL" clId="{F982C846-503E-4355-A5B0-142C2EF6717D}" dt="2025-07-30T21:51:39.027" v="8" actId="20577"/>
        <pc:sldMkLst>
          <pc:docMk/>
          <pc:sldMk cId="284227792" sldId="1173"/>
        </pc:sldMkLst>
      </pc:sldChg>
      <pc:sldChg chg="modNotesTx">
        <pc:chgData name="Kahl, Amanda R" userId="47c4ab74-b479-4cf4-b63e-ce9ecc2de57c" providerId="ADAL" clId="{F982C846-503E-4355-A5B0-142C2EF6717D}" dt="2025-07-30T21:51:41.822" v="9" actId="6549"/>
        <pc:sldMkLst>
          <pc:docMk/>
          <pc:sldMk cId="2661663894" sldId="1174"/>
        </pc:sldMkLst>
      </pc:sldChg>
      <pc:sldChg chg="modNotesTx">
        <pc:chgData name="Kahl, Amanda R" userId="47c4ab74-b479-4cf4-b63e-ce9ecc2de57c" providerId="ADAL" clId="{F982C846-503E-4355-A5B0-142C2EF6717D}" dt="2025-07-30T21:51:45.025" v="10" actId="6549"/>
        <pc:sldMkLst>
          <pc:docMk/>
          <pc:sldMk cId="780340095" sldId="1175"/>
        </pc:sldMkLst>
      </pc:sldChg>
      <pc:sldChg chg="modNotes">
        <pc:chgData name="Kahl, Amanda R" userId="47c4ab74-b479-4cf4-b63e-ce9ecc2de57c" providerId="ADAL" clId="{F982C846-503E-4355-A5B0-142C2EF6717D}" dt="2025-07-30T21:48:55.090" v="3"/>
        <pc:sldMkLst>
          <pc:docMk/>
          <pc:sldMk cId="0" sldId="1178"/>
        </pc:sldMkLst>
      </pc:sldChg>
      <pc:sldChg chg="modNotes">
        <pc:chgData name="Kahl, Amanda R" userId="47c4ab74-b479-4cf4-b63e-ce9ecc2de57c" providerId="ADAL" clId="{F982C846-503E-4355-A5B0-142C2EF6717D}" dt="2025-07-30T21:48:55.090" v="3"/>
        <pc:sldMkLst>
          <pc:docMk/>
          <pc:sldMk cId="864983514" sldId="1179"/>
        </pc:sldMkLst>
      </pc:sldChg>
      <pc:sldChg chg="modNotesTx">
        <pc:chgData name="Kahl, Amanda R" userId="47c4ab74-b479-4cf4-b63e-ce9ecc2de57c" providerId="ADAL" clId="{F982C846-503E-4355-A5B0-142C2EF6717D}" dt="2025-07-30T21:51:52.633" v="11" actId="6549"/>
        <pc:sldMkLst>
          <pc:docMk/>
          <pc:sldMk cId="3048093040" sldId="1180"/>
        </pc:sldMkLst>
      </pc:sldChg>
      <pc:sldChg chg="addSp modSp mod modNotesTx">
        <pc:chgData name="Kahl, Amanda R" userId="47c4ab74-b479-4cf4-b63e-ce9ecc2de57c" providerId="ADAL" clId="{F982C846-503E-4355-A5B0-142C2EF6717D}" dt="2025-10-08T16:13:57.124" v="485"/>
        <pc:sldMkLst>
          <pc:docMk/>
          <pc:sldMk cId="3809219996" sldId="1182"/>
        </pc:sldMkLst>
      </pc:sldChg>
      <pc:sldChg chg="add del">
        <pc:chgData name="Kahl, Amanda R" userId="47c4ab74-b479-4cf4-b63e-ce9ecc2de57c" providerId="ADAL" clId="{F982C846-503E-4355-A5B0-142C2EF6717D}" dt="2025-07-30T21:48:16.009" v="1"/>
        <pc:sldMkLst>
          <pc:docMk/>
          <pc:sldMk cId="3400536648" sldId="1184"/>
        </pc:sldMkLst>
      </pc:sldChg>
      <pc:sldChg chg="add del">
        <pc:chgData name="Kahl, Amanda R" userId="47c4ab74-b479-4cf4-b63e-ce9ecc2de57c" providerId="ADAL" clId="{F982C846-503E-4355-A5B0-142C2EF6717D}" dt="2025-07-30T21:48:16.009" v="1"/>
        <pc:sldMkLst>
          <pc:docMk/>
          <pc:sldMk cId="2136507607" sldId="1186"/>
        </pc:sldMkLst>
      </pc:sldChg>
      <pc:sldChg chg="add del modNotesTx">
        <pc:chgData name="Kahl, Amanda R" userId="47c4ab74-b479-4cf4-b63e-ce9ecc2de57c" providerId="ADAL" clId="{F982C846-503E-4355-A5B0-142C2EF6717D}" dt="2025-07-30T21:52:11.531" v="13" actId="6549"/>
        <pc:sldMkLst>
          <pc:docMk/>
          <pc:sldMk cId="217953284" sldId="1189"/>
        </pc:sldMkLst>
      </pc:sldChg>
      <pc:sldChg chg="add del">
        <pc:chgData name="Kahl, Amanda R" userId="47c4ab74-b479-4cf4-b63e-ce9ecc2de57c" providerId="ADAL" clId="{F982C846-503E-4355-A5B0-142C2EF6717D}" dt="2025-09-12T16:18:29.769" v="275" actId="47"/>
        <pc:sldMkLst>
          <pc:docMk/>
          <pc:sldMk cId="3300211031" sldId="1190"/>
        </pc:sldMkLst>
      </pc:sldChg>
      <pc:sldChg chg="del">
        <pc:chgData name="Kahl, Amanda R" userId="47c4ab74-b479-4cf4-b63e-ce9ecc2de57c" providerId="ADAL" clId="{F982C846-503E-4355-A5B0-142C2EF6717D}" dt="2025-07-30T21:48:05.370" v="0" actId="47"/>
        <pc:sldMkLst>
          <pc:docMk/>
          <pc:sldMk cId="4241571214" sldId="1190"/>
        </pc:sldMkLst>
      </pc:sldChg>
      <pc:sldChg chg="add">
        <pc:chgData name="Kahl, Amanda R" userId="47c4ab74-b479-4cf4-b63e-ce9ecc2de57c" providerId="ADAL" clId="{F982C846-503E-4355-A5B0-142C2EF6717D}" dt="2025-07-30T21:48:16.009" v="1"/>
        <pc:sldMkLst>
          <pc:docMk/>
          <pc:sldMk cId="699195912" sldId="1191"/>
        </pc:sldMkLst>
      </pc:sldChg>
      <pc:sldChg chg="del">
        <pc:chgData name="Kahl, Amanda R" userId="47c4ab74-b479-4cf4-b63e-ce9ecc2de57c" providerId="ADAL" clId="{F982C846-503E-4355-A5B0-142C2EF6717D}" dt="2025-07-30T21:48:05.370" v="0" actId="47"/>
        <pc:sldMkLst>
          <pc:docMk/>
          <pc:sldMk cId="2644668953" sldId="1191"/>
        </pc:sldMkLst>
      </pc:sldChg>
      <pc:sldChg chg="addSp delSp modSp add mod modNotesTx">
        <pc:chgData name="Kahl, Amanda R" userId="47c4ab74-b479-4cf4-b63e-ce9ecc2de57c" providerId="ADAL" clId="{F982C846-503E-4355-A5B0-142C2EF6717D}" dt="2025-10-01T19:08:42.818" v="441"/>
        <pc:sldMkLst>
          <pc:docMk/>
          <pc:sldMk cId="1375823629" sldId="1192"/>
        </pc:sldMkLst>
      </pc:sldChg>
      <pc:sldChg chg="del">
        <pc:chgData name="Kahl, Amanda R" userId="47c4ab74-b479-4cf4-b63e-ce9ecc2de57c" providerId="ADAL" clId="{F982C846-503E-4355-A5B0-142C2EF6717D}" dt="2025-07-30T21:48:05.370" v="0" actId="47"/>
        <pc:sldMkLst>
          <pc:docMk/>
          <pc:sldMk cId="2157234961" sldId="1192"/>
        </pc:sldMkLst>
      </pc:sldChg>
      <pc:sldChg chg="del">
        <pc:chgData name="Kahl, Amanda R" userId="47c4ab74-b479-4cf4-b63e-ce9ecc2de57c" providerId="ADAL" clId="{F982C846-503E-4355-A5B0-142C2EF6717D}" dt="2025-07-30T21:48:05.370" v="0" actId="47"/>
        <pc:sldMkLst>
          <pc:docMk/>
          <pc:sldMk cId="2232517469" sldId="1193"/>
        </pc:sldMkLst>
      </pc:sldChg>
      <pc:sldChg chg="add">
        <pc:chgData name="Kahl, Amanda R" userId="47c4ab74-b479-4cf4-b63e-ce9ecc2de57c" providerId="ADAL" clId="{F982C846-503E-4355-A5B0-142C2EF6717D}" dt="2025-09-08T18:09:18.316" v="272"/>
        <pc:sldMkLst>
          <pc:docMk/>
          <pc:sldMk cId="4086836564" sldId="1193"/>
        </pc:sldMkLst>
      </pc:sldChg>
      <pc:sldChg chg="del">
        <pc:chgData name="Kahl, Amanda R" userId="47c4ab74-b479-4cf4-b63e-ce9ecc2de57c" providerId="ADAL" clId="{F982C846-503E-4355-A5B0-142C2EF6717D}" dt="2025-07-30T21:48:05.370" v="0" actId="47"/>
        <pc:sldMkLst>
          <pc:docMk/>
          <pc:sldMk cId="659067043" sldId="1194"/>
        </pc:sldMkLst>
      </pc:sldChg>
      <pc:sldChg chg="add">
        <pc:chgData name="Kahl, Amanda R" userId="47c4ab74-b479-4cf4-b63e-ce9ecc2de57c" providerId="ADAL" clId="{F982C846-503E-4355-A5B0-142C2EF6717D}" dt="2025-09-08T18:09:18.316" v="272"/>
        <pc:sldMkLst>
          <pc:docMk/>
          <pc:sldMk cId="3423770980" sldId="1194"/>
        </pc:sldMkLst>
      </pc:sldChg>
      <pc:sldChg chg="modSp add mod">
        <pc:chgData name="Kahl, Amanda R" userId="47c4ab74-b479-4cf4-b63e-ce9ecc2de57c" providerId="ADAL" clId="{F982C846-503E-4355-A5B0-142C2EF6717D}" dt="2025-09-12T16:21:02.276" v="314" actId="20577"/>
        <pc:sldMkLst>
          <pc:docMk/>
          <pc:sldMk cId="2833800855" sldId="1195"/>
        </pc:sldMkLst>
      </pc:sldChg>
      <pc:sldChg chg="del">
        <pc:chgData name="Kahl, Amanda R" userId="47c4ab74-b479-4cf4-b63e-ce9ecc2de57c" providerId="ADAL" clId="{F982C846-503E-4355-A5B0-142C2EF6717D}" dt="2025-07-30T21:48:05.370" v="0" actId="47"/>
        <pc:sldMkLst>
          <pc:docMk/>
          <pc:sldMk cId="3556013603" sldId="1195"/>
        </pc:sldMkLst>
      </pc:sldChg>
      <pc:sldChg chg="modSp add mod">
        <pc:chgData name="Kahl, Amanda R" userId="47c4ab74-b479-4cf4-b63e-ce9ecc2de57c" providerId="ADAL" clId="{F982C846-503E-4355-A5B0-142C2EF6717D}" dt="2025-09-19T14:14:41.786" v="345" actId="20577"/>
        <pc:sldMkLst>
          <pc:docMk/>
          <pc:sldMk cId="2678047135" sldId="1196"/>
        </pc:sldMkLst>
      </pc:sldChg>
      <pc:sldChg chg="del">
        <pc:chgData name="Kahl, Amanda R" userId="47c4ab74-b479-4cf4-b63e-ce9ecc2de57c" providerId="ADAL" clId="{F982C846-503E-4355-A5B0-142C2EF6717D}" dt="2025-07-30T21:48:05.370" v="0" actId="47"/>
        <pc:sldMkLst>
          <pc:docMk/>
          <pc:sldMk cId="3343638649" sldId="1196"/>
        </pc:sldMkLst>
      </pc:sldChg>
      <pc:sldChg chg="del">
        <pc:chgData name="Kahl, Amanda R" userId="47c4ab74-b479-4cf4-b63e-ce9ecc2de57c" providerId="ADAL" clId="{F982C846-503E-4355-A5B0-142C2EF6717D}" dt="2025-07-30T21:48:05.370" v="0" actId="47"/>
        <pc:sldMkLst>
          <pc:docMk/>
          <pc:sldMk cId="2717718498" sldId="1197"/>
        </pc:sldMkLst>
      </pc:sldChg>
      <pc:sldChg chg="add">
        <pc:chgData name="Kahl, Amanda R" userId="47c4ab74-b479-4cf4-b63e-ce9ecc2de57c" providerId="ADAL" clId="{F982C846-503E-4355-A5B0-142C2EF6717D}" dt="2025-09-22T21:33:01.226" v="412"/>
        <pc:sldMkLst>
          <pc:docMk/>
          <pc:sldMk cId="3426328887" sldId="1197"/>
        </pc:sldMkLst>
      </pc:sldChg>
      <pc:sldChg chg="modSp add del mod chgLayout">
        <pc:chgData name="Kahl, Amanda R" userId="47c4ab74-b479-4cf4-b63e-ce9ecc2de57c" providerId="ADAL" clId="{F982C846-503E-4355-A5B0-142C2EF6717D}" dt="2025-10-08T14:25:57.922" v="481" actId="47"/>
        <pc:sldMkLst>
          <pc:docMk/>
          <pc:sldMk cId="563334416" sldId="1198"/>
        </pc:sldMkLst>
      </pc:sldChg>
      <pc:sldChg chg="modSp add del mod">
        <pc:chgData name="Kahl, Amanda R" userId="47c4ab74-b479-4cf4-b63e-ce9ecc2de57c" providerId="ADAL" clId="{F982C846-503E-4355-A5B0-142C2EF6717D}" dt="2025-10-08T14:19:53.535" v="462" actId="2696"/>
        <pc:sldMkLst>
          <pc:docMk/>
          <pc:sldMk cId="3017673667" sldId="1198"/>
        </pc:sldMkLst>
      </pc:sldChg>
      <pc:sldChg chg="del">
        <pc:chgData name="Kahl, Amanda R" userId="47c4ab74-b479-4cf4-b63e-ce9ecc2de57c" providerId="ADAL" clId="{F982C846-503E-4355-A5B0-142C2EF6717D}" dt="2025-07-30T21:48:05.370" v="0" actId="47"/>
        <pc:sldMkLst>
          <pc:docMk/>
          <pc:sldMk cId="3502400920" sldId="1198"/>
        </pc:sldMkLst>
      </pc:sldChg>
      <pc:sldChg chg="modSp add mod modShow">
        <pc:chgData name="Kahl, Amanda R" userId="47c4ab74-b479-4cf4-b63e-ce9ecc2de57c" providerId="ADAL" clId="{F982C846-503E-4355-A5B0-142C2EF6717D}" dt="2025-10-23T18:52:36.471" v="486" actId="729"/>
        <pc:sldMkLst>
          <pc:docMk/>
          <pc:sldMk cId="563334416" sldId="1199"/>
        </pc:sldMkLst>
      </pc:sldChg>
      <pc:sldMasterChg chg="delSldLayout">
        <pc:chgData name="Kahl, Amanda R" userId="47c4ab74-b479-4cf4-b63e-ce9ecc2de57c" providerId="ADAL" clId="{F982C846-503E-4355-A5B0-142C2EF6717D}" dt="2025-07-30T21:48:05.370" v="0" actId="47"/>
        <pc:sldMasterMkLst>
          <pc:docMk/>
          <pc:sldMasterMk cId="3500581122" sldId="2147483660"/>
        </pc:sldMasterMkLst>
        <pc:sldLayoutChg chg="del">
          <pc:chgData name="Kahl, Amanda R" userId="47c4ab74-b479-4cf4-b63e-ce9ecc2de57c" providerId="ADAL" clId="{F982C846-503E-4355-A5B0-142C2EF6717D}" dt="2025-07-30T21:48:05.370" v="0" actId="47"/>
          <pc:sldLayoutMkLst>
            <pc:docMk/>
            <pc:sldMasterMk cId="3500581122" sldId="2147483660"/>
            <pc:sldLayoutMk cId="2609766932" sldId="2147484049"/>
          </pc:sldLayoutMkLst>
        </pc:sldLayoutChg>
        <pc:sldLayoutChg chg="del">
          <pc:chgData name="Kahl, Amanda R" userId="47c4ab74-b479-4cf4-b63e-ce9ecc2de57c" providerId="ADAL" clId="{F982C846-503E-4355-A5B0-142C2EF6717D}" dt="2025-07-30T21:48:05.370" v="0" actId="47"/>
          <pc:sldLayoutMkLst>
            <pc:docMk/>
            <pc:sldMasterMk cId="3500581122" sldId="2147483660"/>
            <pc:sldLayoutMk cId="820977974" sldId="2147484050"/>
          </pc:sldLayoutMkLst>
        </pc:sldLayoutChg>
      </pc:sldMasterChg>
      <pc:sldMasterChg chg="del delSldLayout">
        <pc:chgData name="Kahl, Amanda R" userId="47c4ab74-b479-4cf4-b63e-ce9ecc2de57c" providerId="ADAL" clId="{F982C846-503E-4355-A5B0-142C2EF6717D}" dt="2025-07-30T21:48:05.370" v="0" actId="47"/>
        <pc:sldMasterMkLst>
          <pc:docMk/>
          <pc:sldMasterMk cId="1534552624" sldId="2147483821"/>
        </pc:sldMasterMkLst>
        <pc:sldLayoutChg chg="del">
          <pc:chgData name="Kahl, Amanda R" userId="47c4ab74-b479-4cf4-b63e-ce9ecc2de57c" providerId="ADAL" clId="{F982C846-503E-4355-A5B0-142C2EF6717D}" dt="2025-07-30T21:48:05.370" v="0" actId="47"/>
          <pc:sldLayoutMkLst>
            <pc:docMk/>
            <pc:sldMasterMk cId="1534552624" sldId="2147483821"/>
            <pc:sldLayoutMk cId="852623220" sldId="2147483822"/>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954623188" sldId="2147483823"/>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611035563" sldId="2147483824"/>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4124201616" sldId="2147483825"/>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93647114" sldId="2147483826"/>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808698427" sldId="2147483827"/>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681819131" sldId="2147483828"/>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910537341" sldId="2147483829"/>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670786772" sldId="2147483830"/>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226355789" sldId="2147483831"/>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998829260" sldId="2147483832"/>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730368460" sldId="2147483833"/>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498979218" sldId="2147483834"/>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719383261" sldId="2147483835"/>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314032791" sldId="2147483836"/>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835622402" sldId="2147483837"/>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326762943" sldId="2147483838"/>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627588037" sldId="2147483839"/>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546875498" sldId="2147483840"/>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546711895" sldId="2147483841"/>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460101401" sldId="2147483842"/>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228161392" sldId="2147483843"/>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787954775" sldId="2147483844"/>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550528025" sldId="2147483845"/>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522189008" sldId="2147483846"/>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767494352" sldId="2147483847"/>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681106593" sldId="2147483848"/>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088944122" sldId="2147483849"/>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639763785" sldId="2147483850"/>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484414671" sldId="2147483851"/>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620956172" sldId="2147483852"/>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478102974" sldId="2147483853"/>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054705791" sldId="2147483854"/>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2242991307" sldId="2147483855"/>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68370112" sldId="2147483856"/>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4255826420" sldId="2147483857"/>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1064277523" sldId="2147483858"/>
          </pc:sldLayoutMkLst>
        </pc:sldLayoutChg>
        <pc:sldLayoutChg chg="del">
          <pc:chgData name="Kahl, Amanda R" userId="47c4ab74-b479-4cf4-b63e-ce9ecc2de57c" providerId="ADAL" clId="{F982C846-503E-4355-A5B0-142C2EF6717D}" dt="2025-07-30T21:48:05.370" v="0" actId="47"/>
          <pc:sldLayoutMkLst>
            <pc:docMk/>
            <pc:sldMasterMk cId="1534552624" sldId="2147483821"/>
            <pc:sldLayoutMk cId="3812348570" sldId="2147483859"/>
          </pc:sldLayoutMkLst>
        </pc:sldLayoutChg>
      </pc:sldMasterChg>
      <pc:sldMasterChg chg="del delSldLayout">
        <pc:chgData name="Kahl, Amanda R" userId="47c4ab74-b479-4cf4-b63e-ce9ecc2de57c" providerId="ADAL" clId="{F982C846-503E-4355-A5B0-142C2EF6717D}" dt="2025-07-30T21:48:05.370" v="0" actId="47"/>
        <pc:sldMasterMkLst>
          <pc:docMk/>
          <pc:sldMasterMk cId="2790657052" sldId="2147483915"/>
        </pc:sldMasterMkLst>
        <pc:sldLayoutChg chg="del">
          <pc:chgData name="Kahl, Amanda R" userId="47c4ab74-b479-4cf4-b63e-ce9ecc2de57c" providerId="ADAL" clId="{F982C846-503E-4355-A5B0-142C2EF6717D}" dt="2025-07-30T21:48:05.370" v="0" actId="47"/>
          <pc:sldLayoutMkLst>
            <pc:docMk/>
            <pc:sldMasterMk cId="2790657052" sldId="2147483915"/>
            <pc:sldLayoutMk cId="252915169" sldId="2147483916"/>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374795038" sldId="2147483917"/>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2453309468" sldId="2147483918"/>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3510479968" sldId="2147483919"/>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1874063451" sldId="2147483920"/>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2277328943" sldId="2147483921"/>
          </pc:sldLayoutMkLst>
        </pc:sldLayoutChg>
        <pc:sldLayoutChg chg="del">
          <pc:chgData name="Kahl, Amanda R" userId="47c4ab74-b479-4cf4-b63e-ce9ecc2de57c" providerId="ADAL" clId="{F982C846-503E-4355-A5B0-142C2EF6717D}" dt="2025-07-30T21:48:05.370" v="0" actId="47"/>
          <pc:sldLayoutMkLst>
            <pc:docMk/>
            <pc:sldMasterMk cId="2790657052" sldId="2147483915"/>
            <pc:sldLayoutMk cId="265662115" sldId="2147483922"/>
          </pc:sldLayoutMkLst>
        </pc:sldLayoutChg>
      </pc:sldMasterChg>
      <pc:sldMasterChg chg="del delSldLayout">
        <pc:chgData name="Kahl, Amanda R" userId="47c4ab74-b479-4cf4-b63e-ce9ecc2de57c" providerId="ADAL" clId="{F982C846-503E-4355-A5B0-142C2EF6717D}" dt="2025-07-30T21:48:05.370" v="0" actId="47"/>
        <pc:sldMasterMkLst>
          <pc:docMk/>
          <pc:sldMasterMk cId="555006167" sldId="2147483923"/>
        </pc:sldMasterMkLst>
        <pc:sldLayoutChg chg="del">
          <pc:chgData name="Kahl, Amanda R" userId="47c4ab74-b479-4cf4-b63e-ce9ecc2de57c" providerId="ADAL" clId="{F982C846-503E-4355-A5B0-142C2EF6717D}" dt="2025-07-30T21:48:05.370" v="0" actId="47"/>
          <pc:sldLayoutMkLst>
            <pc:docMk/>
            <pc:sldMasterMk cId="555006167" sldId="2147483923"/>
            <pc:sldLayoutMk cId="220864604" sldId="2147483924"/>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4293504224" sldId="2147483925"/>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423173141" sldId="2147483926"/>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890238402" sldId="2147483927"/>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448806438" sldId="2147483928"/>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413347740" sldId="2147483929"/>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83187629" sldId="2147483930"/>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252007944" sldId="2147483931"/>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8215749" sldId="2147483932"/>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296505602" sldId="2147483933"/>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014032756" sldId="2147483934"/>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835074901" sldId="2147483935"/>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718905941" sldId="2147483936"/>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519662409" sldId="2147483937"/>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257879133" sldId="2147483938"/>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61192657" sldId="2147483939"/>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174453296" sldId="2147483940"/>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683265838" sldId="2147483941"/>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048708744" sldId="2147483942"/>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516088710" sldId="2147483943"/>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421393480" sldId="2147483944"/>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202115032" sldId="2147483945"/>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27891918" sldId="2147483946"/>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683266469" sldId="2147483947"/>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712779112" sldId="2147483948"/>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725655797" sldId="2147483949"/>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331482189" sldId="2147483950"/>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901834453" sldId="2147483951"/>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379039227" sldId="2147483952"/>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4257896809" sldId="2147483953"/>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234435014" sldId="2147483954"/>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50082165" sldId="2147483955"/>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4260292384" sldId="2147483956"/>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729146477" sldId="2147483957"/>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712377690" sldId="2147483958"/>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318412800" sldId="2147483959"/>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686800232" sldId="2147483960"/>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292666833" sldId="2147483961"/>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1649211028" sldId="2147483962"/>
          </pc:sldLayoutMkLst>
        </pc:sldLayoutChg>
        <pc:sldLayoutChg chg="del">
          <pc:chgData name="Kahl, Amanda R" userId="47c4ab74-b479-4cf4-b63e-ce9ecc2de57c" providerId="ADAL" clId="{F982C846-503E-4355-A5B0-142C2EF6717D}" dt="2025-07-30T21:48:05.370" v="0" actId="47"/>
          <pc:sldLayoutMkLst>
            <pc:docMk/>
            <pc:sldMasterMk cId="555006167" sldId="2147483923"/>
            <pc:sldLayoutMk cId="3026906992" sldId="2147483963"/>
          </pc:sldLayoutMkLst>
        </pc:sldLayoutChg>
      </pc:sldMasterChg>
      <pc:sldMasterChg chg="del delSldLayout">
        <pc:chgData name="Kahl, Amanda R" userId="47c4ab74-b479-4cf4-b63e-ce9ecc2de57c" providerId="ADAL" clId="{F982C846-503E-4355-A5B0-142C2EF6717D}" dt="2025-07-30T21:48:05.370" v="0" actId="47"/>
        <pc:sldMasterMkLst>
          <pc:docMk/>
          <pc:sldMasterMk cId="1939390234" sldId="2147483964"/>
        </pc:sldMasterMkLst>
        <pc:sldLayoutChg chg="del">
          <pc:chgData name="Kahl, Amanda R" userId="47c4ab74-b479-4cf4-b63e-ce9ecc2de57c" providerId="ADAL" clId="{F982C846-503E-4355-A5B0-142C2EF6717D}" dt="2025-07-30T21:48:05.370" v="0" actId="47"/>
          <pc:sldLayoutMkLst>
            <pc:docMk/>
            <pc:sldMasterMk cId="1939390234" sldId="2147483964"/>
            <pc:sldLayoutMk cId="2538402183" sldId="2147483965"/>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843311258" sldId="2147483966"/>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1047360915" sldId="2147483967"/>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115683171" sldId="2147483968"/>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2657029584" sldId="2147483969"/>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1082356378" sldId="2147483970"/>
          </pc:sldLayoutMkLst>
        </pc:sldLayoutChg>
        <pc:sldLayoutChg chg="del">
          <pc:chgData name="Kahl, Amanda R" userId="47c4ab74-b479-4cf4-b63e-ce9ecc2de57c" providerId="ADAL" clId="{F982C846-503E-4355-A5B0-142C2EF6717D}" dt="2025-07-30T21:48:05.370" v="0" actId="47"/>
          <pc:sldLayoutMkLst>
            <pc:docMk/>
            <pc:sldMasterMk cId="1939390234" sldId="2147483964"/>
            <pc:sldLayoutMk cId="2657934359" sldId="2147483971"/>
          </pc:sldLayoutMkLst>
        </pc:sldLayoutChg>
      </pc:sldMasterChg>
      <pc:sldMasterChg chg="del delSldLayout">
        <pc:chgData name="Kahl, Amanda R" userId="47c4ab74-b479-4cf4-b63e-ce9ecc2de57c" providerId="ADAL" clId="{F982C846-503E-4355-A5B0-142C2EF6717D}" dt="2025-07-30T21:48:05.370" v="0" actId="47"/>
        <pc:sldMasterMkLst>
          <pc:docMk/>
          <pc:sldMasterMk cId="2591158390" sldId="2147483972"/>
        </pc:sldMasterMkLst>
        <pc:sldLayoutChg chg="del">
          <pc:chgData name="Kahl, Amanda R" userId="47c4ab74-b479-4cf4-b63e-ce9ecc2de57c" providerId="ADAL" clId="{F982C846-503E-4355-A5B0-142C2EF6717D}" dt="2025-07-30T21:48:05.370" v="0" actId="47"/>
          <pc:sldLayoutMkLst>
            <pc:docMk/>
            <pc:sldMasterMk cId="2591158390" sldId="2147483972"/>
            <pc:sldLayoutMk cId="4249895631" sldId="2147483973"/>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4213608477" sldId="2147483974"/>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161655539" sldId="2147483975"/>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469828517" sldId="2147483976"/>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636240143" sldId="2147483977"/>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404154824" sldId="2147483978"/>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599222771" sldId="2147483979"/>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2868942599" sldId="2147483980"/>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314460757" sldId="2147483981"/>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1621870208" sldId="2147483982"/>
          </pc:sldLayoutMkLst>
        </pc:sldLayoutChg>
        <pc:sldLayoutChg chg="del">
          <pc:chgData name="Kahl, Amanda R" userId="47c4ab74-b479-4cf4-b63e-ce9ecc2de57c" providerId="ADAL" clId="{F982C846-503E-4355-A5B0-142C2EF6717D}" dt="2025-07-30T21:48:05.370" v="0" actId="47"/>
          <pc:sldLayoutMkLst>
            <pc:docMk/>
            <pc:sldMasterMk cId="2591158390" sldId="2147483972"/>
            <pc:sldLayoutMk cId="1512756414" sldId="2147483983"/>
          </pc:sldLayoutMkLst>
        </pc:sldLayoutChg>
      </pc:sldMasterChg>
      <pc:sldMasterChg chg="del delSldLayout">
        <pc:chgData name="Kahl, Amanda R" userId="47c4ab74-b479-4cf4-b63e-ce9ecc2de57c" providerId="ADAL" clId="{F982C846-503E-4355-A5B0-142C2EF6717D}" dt="2025-07-30T21:48:20.368" v="2" actId="47"/>
        <pc:sldMasterMkLst>
          <pc:docMk/>
          <pc:sldMasterMk cId="395889229" sldId="2147484057"/>
        </pc:sldMasterMkLst>
        <pc:sldLayoutChg chg="del">
          <pc:chgData name="Kahl, Amanda R" userId="47c4ab74-b479-4cf4-b63e-ce9ecc2de57c" providerId="ADAL" clId="{F982C846-503E-4355-A5B0-142C2EF6717D}" dt="2025-07-30T21:48:20.368" v="2" actId="47"/>
          <pc:sldLayoutMkLst>
            <pc:docMk/>
            <pc:sldMasterMk cId="395889229" sldId="2147484057"/>
            <pc:sldLayoutMk cId="2443935882" sldId="2147484058"/>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302823895" sldId="2147484059"/>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098666973" sldId="2147484060"/>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69613682" sldId="2147484061"/>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760163618" sldId="2147484062"/>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139310617" sldId="2147484063"/>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4128749901" sldId="2147484064"/>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809476569" sldId="2147484065"/>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552858532" sldId="2147484066"/>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645273554" sldId="2147484067"/>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156987867" sldId="2147484068"/>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841559656" sldId="2147484069"/>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575539478" sldId="2147484070"/>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426159714" sldId="2147484071"/>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948143524" sldId="2147484072"/>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281468944" sldId="2147484073"/>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974026106" sldId="2147484074"/>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333777240" sldId="2147484075"/>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074651161" sldId="2147484076"/>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668337012" sldId="2147484077"/>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457926238" sldId="2147484078"/>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706226304" sldId="2147484079"/>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079640681" sldId="2147484080"/>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72988220" sldId="2147484081"/>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806082542" sldId="2147484082"/>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4104256391" sldId="2147484083"/>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4084416584" sldId="2147484084"/>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618800560" sldId="2147484085"/>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424629932" sldId="2147484086"/>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413715122" sldId="2147484087"/>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598508823" sldId="2147484088"/>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372888930" sldId="2147484089"/>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010465781" sldId="2147484090"/>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874005723" sldId="2147484091"/>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324254706" sldId="2147484092"/>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2393884836" sldId="2147484093"/>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1702502639" sldId="2147484094"/>
          </pc:sldLayoutMkLst>
        </pc:sldLayoutChg>
        <pc:sldLayoutChg chg="del">
          <pc:chgData name="Kahl, Amanda R" userId="47c4ab74-b479-4cf4-b63e-ce9ecc2de57c" providerId="ADAL" clId="{F982C846-503E-4355-A5B0-142C2EF6717D}" dt="2025-07-30T21:48:20.368" v="2" actId="47"/>
          <pc:sldLayoutMkLst>
            <pc:docMk/>
            <pc:sldMasterMk cId="395889229" sldId="2147484057"/>
            <pc:sldLayoutMk cId="3217029322" sldId="2147484095"/>
          </pc:sldLayoutMkLst>
        </pc:sldLayoutChg>
      </pc:sldMasterChg>
      <pc:sldMasterChg chg="delSldLayout">
        <pc:chgData name="Kahl, Amanda R" userId="47c4ab74-b479-4cf4-b63e-ce9ecc2de57c" providerId="ADAL" clId="{F982C846-503E-4355-A5B0-142C2EF6717D}" dt="2025-10-08T14:25:57.922" v="481" actId="47"/>
        <pc:sldMasterMkLst>
          <pc:docMk/>
          <pc:sldMasterMk cId="1695858053" sldId="2147484156"/>
        </pc:sldMasterMkLst>
        <pc:sldLayoutChg chg="del">
          <pc:chgData name="Kahl, Amanda R" userId="47c4ab74-b479-4cf4-b63e-ce9ecc2de57c" providerId="ADAL" clId="{F982C846-503E-4355-A5B0-142C2EF6717D}" dt="2025-10-08T14:25:57.922" v="481" actId="47"/>
          <pc:sldLayoutMkLst>
            <pc:docMk/>
            <pc:sldMasterMk cId="1695858053" sldId="2147484156"/>
            <pc:sldLayoutMk cId="273893595" sldId="2147484196"/>
          </pc:sldLayoutMkLst>
        </pc:sldLayoutChg>
      </pc:sldMasterChg>
    </pc:docChg>
  </pc:docChgLst>
  <pc:docChgLst>
    <pc:chgData name="Kahl, Amanda R" userId="47c4ab74-b479-4cf4-b63e-ce9ecc2de57c" providerId="ADAL" clId="{1EE32518-70CD-466E-9E44-BE82BD361A58}"/>
    <pc:docChg chg="undo custSel addSld delSld modSld sldOrd delMainMaster">
      <pc:chgData name="Kahl, Amanda R" userId="47c4ab74-b479-4cf4-b63e-ce9ecc2de57c" providerId="ADAL" clId="{1EE32518-70CD-466E-9E44-BE82BD361A58}" dt="2026-04-20T18:09:23.427" v="654" actId="478"/>
      <pc:docMkLst>
        <pc:docMk/>
      </pc:docMkLst>
      <pc:sldChg chg="add">
        <pc:chgData name="Kahl, Amanda R" userId="47c4ab74-b479-4cf4-b63e-ce9ecc2de57c" providerId="ADAL" clId="{1EE32518-70CD-466E-9E44-BE82BD361A58}" dt="2026-04-20T18:03:16.244" v="449"/>
        <pc:sldMkLst>
          <pc:docMk/>
          <pc:sldMk cId="957925747" sldId="256"/>
        </pc:sldMkLst>
      </pc:sldChg>
      <pc:sldChg chg="add del">
        <pc:chgData name="Kahl, Amanda R" userId="47c4ab74-b479-4cf4-b63e-ce9ecc2de57c" providerId="ADAL" clId="{1EE32518-70CD-466E-9E44-BE82BD361A58}" dt="2026-04-08T13:38:29.914" v="25"/>
        <pc:sldMkLst>
          <pc:docMk/>
          <pc:sldMk cId="95992585" sldId="257"/>
        </pc:sldMkLst>
      </pc:sldChg>
      <pc:sldChg chg="add">
        <pc:chgData name="Kahl, Amanda R" userId="47c4ab74-b479-4cf4-b63e-ce9ecc2de57c" providerId="ADAL" clId="{1EE32518-70CD-466E-9E44-BE82BD361A58}" dt="2026-04-08T13:38:47.814" v="28"/>
        <pc:sldMkLst>
          <pc:docMk/>
          <pc:sldMk cId="2344610563" sldId="258"/>
        </pc:sldMkLst>
      </pc:sldChg>
      <pc:sldChg chg="add">
        <pc:chgData name="Kahl, Amanda R" userId="47c4ab74-b479-4cf4-b63e-ce9ecc2de57c" providerId="ADAL" clId="{1EE32518-70CD-466E-9E44-BE82BD361A58}" dt="2026-04-08T13:38:12.494" v="15"/>
        <pc:sldMkLst>
          <pc:docMk/>
          <pc:sldMk cId="2875234187" sldId="259"/>
        </pc:sldMkLst>
      </pc:sldChg>
      <pc:sldChg chg="add">
        <pc:chgData name="Kahl, Amanda R" userId="47c4ab74-b479-4cf4-b63e-ce9ecc2de57c" providerId="ADAL" clId="{1EE32518-70CD-466E-9E44-BE82BD361A58}" dt="2026-04-08T13:38:38.265" v="26"/>
        <pc:sldMkLst>
          <pc:docMk/>
          <pc:sldMk cId="1339885132" sldId="260"/>
        </pc:sldMkLst>
      </pc:sldChg>
      <pc:sldChg chg="add">
        <pc:chgData name="Kahl, Amanda R" userId="47c4ab74-b479-4cf4-b63e-ce9ecc2de57c" providerId="ADAL" clId="{1EE32518-70CD-466E-9E44-BE82BD361A58}" dt="2026-04-08T13:38:38.265" v="26"/>
        <pc:sldMkLst>
          <pc:docMk/>
          <pc:sldMk cId="2039218113" sldId="261"/>
        </pc:sldMkLst>
      </pc:sldChg>
      <pc:sldChg chg="addSp delSp add mod">
        <pc:chgData name="Kahl, Amanda R" userId="47c4ab74-b479-4cf4-b63e-ce9ecc2de57c" providerId="ADAL" clId="{1EE32518-70CD-466E-9E44-BE82BD361A58}" dt="2026-04-15T18:19:39.546" v="60" actId="22"/>
        <pc:sldMkLst>
          <pc:docMk/>
          <pc:sldMk cId="2367650100" sldId="262"/>
        </pc:sldMkLst>
        <pc:picChg chg="add">
          <ac:chgData name="Kahl, Amanda R" userId="47c4ab74-b479-4cf4-b63e-ce9ecc2de57c" providerId="ADAL" clId="{1EE32518-70CD-466E-9E44-BE82BD361A58}" dt="2026-04-15T18:19:39.546" v="60" actId="22"/>
          <ac:picMkLst>
            <pc:docMk/>
            <pc:sldMk cId="2367650100" sldId="262"/>
            <ac:picMk id="3" creationId="{50CAF049-F237-1ADC-9A7F-1161CFE33865}"/>
          </ac:picMkLst>
        </pc:picChg>
      </pc:sldChg>
      <pc:sldChg chg="add">
        <pc:chgData name="Kahl, Amanda R" userId="47c4ab74-b479-4cf4-b63e-ce9ecc2de57c" providerId="ADAL" clId="{1EE32518-70CD-466E-9E44-BE82BD361A58}" dt="2026-04-08T13:39:17.484" v="29"/>
        <pc:sldMkLst>
          <pc:docMk/>
          <pc:sldMk cId="1692501674" sldId="264"/>
        </pc:sldMkLst>
      </pc:sldChg>
      <pc:sldChg chg="add">
        <pc:chgData name="Kahl, Amanda R" userId="47c4ab74-b479-4cf4-b63e-ce9ecc2de57c" providerId="ADAL" clId="{1EE32518-70CD-466E-9E44-BE82BD361A58}" dt="2026-04-08T13:39:17.484" v="29"/>
        <pc:sldMkLst>
          <pc:docMk/>
          <pc:sldMk cId="1428100829" sldId="265"/>
        </pc:sldMkLst>
      </pc:sldChg>
      <pc:sldChg chg="add">
        <pc:chgData name="Kahl, Amanda R" userId="47c4ab74-b479-4cf4-b63e-ce9ecc2de57c" providerId="ADAL" clId="{1EE32518-70CD-466E-9E44-BE82BD361A58}" dt="2026-04-08T13:39:17.484" v="29"/>
        <pc:sldMkLst>
          <pc:docMk/>
          <pc:sldMk cId="3487791356" sldId="266"/>
        </pc:sldMkLst>
      </pc:sldChg>
      <pc:sldChg chg="add">
        <pc:chgData name="Kahl, Amanda R" userId="47c4ab74-b479-4cf4-b63e-ce9ecc2de57c" providerId="ADAL" clId="{1EE32518-70CD-466E-9E44-BE82BD361A58}" dt="2026-04-08T13:39:17.484" v="29"/>
        <pc:sldMkLst>
          <pc:docMk/>
          <pc:sldMk cId="4195754757" sldId="267"/>
        </pc:sldMkLst>
      </pc:sldChg>
      <pc:sldChg chg="add">
        <pc:chgData name="Kahl, Amanda R" userId="47c4ab74-b479-4cf4-b63e-ce9ecc2de57c" providerId="ADAL" clId="{1EE32518-70CD-466E-9E44-BE82BD361A58}" dt="2026-04-08T13:39:17.484" v="29"/>
        <pc:sldMkLst>
          <pc:docMk/>
          <pc:sldMk cId="2031527106" sldId="268"/>
        </pc:sldMkLst>
      </pc:sldChg>
      <pc:sldChg chg="add">
        <pc:chgData name="Kahl, Amanda R" userId="47c4ab74-b479-4cf4-b63e-ce9ecc2de57c" providerId="ADAL" clId="{1EE32518-70CD-466E-9E44-BE82BD361A58}" dt="2026-04-08T13:39:17.484" v="29"/>
        <pc:sldMkLst>
          <pc:docMk/>
          <pc:sldMk cId="3203852911" sldId="269"/>
        </pc:sldMkLst>
      </pc:sldChg>
      <pc:sldChg chg="add">
        <pc:chgData name="Kahl, Amanda R" userId="47c4ab74-b479-4cf4-b63e-ce9ecc2de57c" providerId="ADAL" clId="{1EE32518-70CD-466E-9E44-BE82BD361A58}" dt="2026-04-08T13:39:17.484" v="29"/>
        <pc:sldMkLst>
          <pc:docMk/>
          <pc:sldMk cId="2622922795" sldId="270"/>
        </pc:sldMkLst>
      </pc:sldChg>
      <pc:sldChg chg="add">
        <pc:chgData name="Kahl, Amanda R" userId="47c4ab74-b479-4cf4-b63e-ce9ecc2de57c" providerId="ADAL" clId="{1EE32518-70CD-466E-9E44-BE82BD361A58}" dt="2026-04-08T13:39:17.484" v="29"/>
        <pc:sldMkLst>
          <pc:docMk/>
          <pc:sldMk cId="2653193166" sldId="271"/>
        </pc:sldMkLst>
      </pc:sldChg>
      <pc:sldChg chg="add">
        <pc:chgData name="Kahl, Amanda R" userId="47c4ab74-b479-4cf4-b63e-ce9ecc2de57c" providerId="ADAL" clId="{1EE32518-70CD-466E-9E44-BE82BD361A58}" dt="2026-04-08T13:39:17.484" v="29"/>
        <pc:sldMkLst>
          <pc:docMk/>
          <pc:sldMk cId="3169226367" sldId="272"/>
        </pc:sldMkLst>
      </pc:sldChg>
      <pc:sldChg chg="add">
        <pc:chgData name="Kahl, Amanda R" userId="47c4ab74-b479-4cf4-b63e-ce9ecc2de57c" providerId="ADAL" clId="{1EE32518-70CD-466E-9E44-BE82BD361A58}" dt="2026-04-08T13:39:17.484" v="29"/>
        <pc:sldMkLst>
          <pc:docMk/>
          <pc:sldMk cId="1505969728" sldId="273"/>
        </pc:sldMkLst>
      </pc:sldChg>
      <pc:sldChg chg="add">
        <pc:chgData name="Kahl, Amanda R" userId="47c4ab74-b479-4cf4-b63e-ce9ecc2de57c" providerId="ADAL" clId="{1EE32518-70CD-466E-9E44-BE82BD361A58}" dt="2026-04-08T13:39:17.484" v="29"/>
        <pc:sldMkLst>
          <pc:docMk/>
          <pc:sldMk cId="2403391889" sldId="274"/>
        </pc:sldMkLst>
      </pc:sldChg>
      <pc:sldChg chg="add">
        <pc:chgData name="Kahl, Amanda R" userId="47c4ab74-b479-4cf4-b63e-ce9ecc2de57c" providerId="ADAL" clId="{1EE32518-70CD-466E-9E44-BE82BD361A58}" dt="2026-04-08T13:39:17.484" v="29"/>
        <pc:sldMkLst>
          <pc:docMk/>
          <pc:sldMk cId="1457296203" sldId="275"/>
        </pc:sldMkLst>
      </pc:sldChg>
      <pc:sldChg chg="add">
        <pc:chgData name="Kahl, Amanda R" userId="47c4ab74-b479-4cf4-b63e-ce9ecc2de57c" providerId="ADAL" clId="{1EE32518-70CD-466E-9E44-BE82BD361A58}" dt="2026-04-08T13:39:17.484" v="29"/>
        <pc:sldMkLst>
          <pc:docMk/>
          <pc:sldMk cId="4117484831" sldId="276"/>
        </pc:sldMkLst>
      </pc:sldChg>
      <pc:sldChg chg="add">
        <pc:chgData name="Kahl, Amanda R" userId="47c4ab74-b479-4cf4-b63e-ce9ecc2de57c" providerId="ADAL" clId="{1EE32518-70CD-466E-9E44-BE82BD361A58}" dt="2026-04-08T13:39:17.484" v="29"/>
        <pc:sldMkLst>
          <pc:docMk/>
          <pc:sldMk cId="1072502926" sldId="277"/>
        </pc:sldMkLst>
      </pc:sldChg>
      <pc:sldChg chg="add">
        <pc:chgData name="Kahl, Amanda R" userId="47c4ab74-b479-4cf4-b63e-ce9ecc2de57c" providerId="ADAL" clId="{1EE32518-70CD-466E-9E44-BE82BD361A58}" dt="2026-04-08T13:39:17.484" v="29"/>
        <pc:sldMkLst>
          <pc:docMk/>
          <pc:sldMk cId="3350324949" sldId="278"/>
        </pc:sldMkLst>
      </pc:sldChg>
      <pc:sldChg chg="add">
        <pc:chgData name="Kahl, Amanda R" userId="47c4ab74-b479-4cf4-b63e-ce9ecc2de57c" providerId="ADAL" clId="{1EE32518-70CD-466E-9E44-BE82BD361A58}" dt="2026-04-08T13:39:17.484" v="29"/>
        <pc:sldMkLst>
          <pc:docMk/>
          <pc:sldMk cId="1678739083" sldId="279"/>
        </pc:sldMkLst>
      </pc:sldChg>
      <pc:sldChg chg="del">
        <pc:chgData name="Kahl, Amanda R" userId="47c4ab74-b479-4cf4-b63e-ce9ecc2de57c" providerId="ADAL" clId="{1EE32518-70CD-466E-9E44-BE82BD361A58}" dt="2026-04-08T13:40:09.234" v="49" actId="47"/>
        <pc:sldMkLst>
          <pc:docMk/>
          <pc:sldMk cId="2804299988" sldId="819"/>
        </pc:sldMkLst>
      </pc:sldChg>
      <pc:sldChg chg="del">
        <pc:chgData name="Kahl, Amanda R" userId="47c4ab74-b479-4cf4-b63e-ce9ecc2de57c" providerId="ADAL" clId="{1EE32518-70CD-466E-9E44-BE82BD361A58}" dt="2026-04-08T13:40:09.234" v="49" actId="47"/>
        <pc:sldMkLst>
          <pc:docMk/>
          <pc:sldMk cId="63344989" sldId="823"/>
        </pc:sldMkLst>
      </pc:sldChg>
      <pc:sldChg chg="del">
        <pc:chgData name="Kahl, Amanda R" userId="47c4ab74-b479-4cf4-b63e-ce9ecc2de57c" providerId="ADAL" clId="{1EE32518-70CD-466E-9E44-BE82BD361A58}" dt="2026-04-08T13:40:09.234" v="49" actId="47"/>
        <pc:sldMkLst>
          <pc:docMk/>
          <pc:sldMk cId="3571129090" sldId="827"/>
        </pc:sldMkLst>
      </pc:sldChg>
      <pc:sldChg chg="del">
        <pc:chgData name="Kahl, Amanda R" userId="47c4ab74-b479-4cf4-b63e-ce9ecc2de57c" providerId="ADAL" clId="{1EE32518-70CD-466E-9E44-BE82BD361A58}" dt="2026-04-08T15:55:22.813" v="58" actId="47"/>
        <pc:sldMkLst>
          <pc:docMk/>
          <pc:sldMk cId="3987430671" sldId="855"/>
        </pc:sldMkLst>
      </pc:sldChg>
      <pc:sldChg chg="modSp mod">
        <pc:chgData name="Kahl, Amanda R" userId="47c4ab74-b479-4cf4-b63e-ce9ecc2de57c" providerId="ADAL" clId="{1EE32518-70CD-466E-9E44-BE82BD361A58}" dt="2026-04-08T13:40:35.434" v="56" actId="166"/>
        <pc:sldMkLst>
          <pc:docMk/>
          <pc:sldMk cId="4144473597" sldId="871"/>
        </pc:sldMkLst>
        <pc:spChg chg="mod ord">
          <ac:chgData name="Kahl, Amanda R" userId="47c4ab74-b479-4cf4-b63e-ce9ecc2de57c" providerId="ADAL" clId="{1EE32518-70CD-466E-9E44-BE82BD361A58}" dt="2026-04-08T13:40:35.434" v="56" actId="166"/>
          <ac:spMkLst>
            <pc:docMk/>
            <pc:sldMk cId="4144473597" sldId="871"/>
            <ac:spMk id="2" creationId="{5B6B5B25-AE85-3A38-B619-150BDA0090AD}"/>
          </ac:spMkLst>
        </pc:spChg>
        <pc:spChg chg="mod">
          <ac:chgData name="Kahl, Amanda R" userId="47c4ab74-b479-4cf4-b63e-ce9ecc2de57c" providerId="ADAL" clId="{1EE32518-70CD-466E-9E44-BE82BD361A58}" dt="2026-04-08T13:37:52.964" v="13" actId="207"/>
          <ac:spMkLst>
            <pc:docMk/>
            <pc:sldMk cId="4144473597" sldId="871"/>
            <ac:spMk id="3" creationId="{033331E4-D5E9-0329-9B62-937C08296561}"/>
          </ac:spMkLst>
        </pc:spChg>
        <pc:spChg chg="mod">
          <ac:chgData name="Kahl, Amanda R" userId="47c4ab74-b479-4cf4-b63e-ce9ecc2de57c" providerId="ADAL" clId="{1EE32518-70CD-466E-9E44-BE82BD361A58}" dt="2026-04-08T13:37:52.964" v="13" actId="207"/>
          <ac:spMkLst>
            <pc:docMk/>
            <pc:sldMk cId="4144473597" sldId="871"/>
            <ac:spMk id="4" creationId="{BA11E030-626D-41E5-1707-18DC57982946}"/>
          </ac:spMkLst>
        </pc:spChg>
        <pc:spChg chg="mod">
          <ac:chgData name="Kahl, Amanda R" userId="47c4ab74-b479-4cf4-b63e-ce9ecc2de57c" providerId="ADAL" clId="{1EE32518-70CD-466E-9E44-BE82BD361A58}" dt="2026-04-08T13:40:32.694" v="55" actId="1035"/>
          <ac:spMkLst>
            <pc:docMk/>
            <pc:sldMk cId="4144473597" sldId="871"/>
            <ac:spMk id="5" creationId="{8D3D1653-C74C-0661-CE1F-38BA42FFBFAD}"/>
          </ac:spMkLst>
        </pc:spChg>
        <pc:spChg chg="mod">
          <ac:chgData name="Kahl, Amanda R" userId="47c4ab74-b479-4cf4-b63e-ce9ecc2de57c" providerId="ADAL" clId="{1EE32518-70CD-466E-9E44-BE82BD361A58}" dt="2026-04-08T13:40:30.794" v="53" actId="1035"/>
          <ac:spMkLst>
            <pc:docMk/>
            <pc:sldMk cId="4144473597" sldId="871"/>
            <ac:spMk id="6" creationId="{CAD02C2C-595F-3D81-1E28-23EEA47435C8}"/>
          </ac:spMkLst>
        </pc:spChg>
      </pc:sldChg>
      <pc:sldChg chg="del">
        <pc:chgData name="Kahl, Amanda R" userId="47c4ab74-b479-4cf4-b63e-ce9ecc2de57c" providerId="ADAL" clId="{1EE32518-70CD-466E-9E44-BE82BD361A58}" dt="2026-04-08T13:39:41.197" v="36" actId="47"/>
        <pc:sldMkLst>
          <pc:docMk/>
          <pc:sldMk cId="2039609884" sldId="893"/>
        </pc:sldMkLst>
      </pc:sldChg>
      <pc:sldChg chg="del">
        <pc:chgData name="Kahl, Amanda R" userId="47c4ab74-b479-4cf4-b63e-ce9ecc2de57c" providerId="ADAL" clId="{1EE32518-70CD-466E-9E44-BE82BD361A58}" dt="2026-04-08T13:37:56.014" v="14" actId="47"/>
        <pc:sldMkLst>
          <pc:docMk/>
          <pc:sldMk cId="404184867" sldId="911"/>
        </pc:sldMkLst>
      </pc:sldChg>
      <pc:sldChg chg="ord">
        <pc:chgData name="Kahl, Amanda R" userId="47c4ab74-b479-4cf4-b63e-ce9ecc2de57c" providerId="ADAL" clId="{1EE32518-70CD-466E-9E44-BE82BD361A58}" dt="2026-04-08T13:39:30.324" v="33"/>
        <pc:sldMkLst>
          <pc:docMk/>
          <pc:sldMk cId="395705073" sldId="912"/>
        </pc:sldMkLst>
      </pc:sldChg>
      <pc:sldChg chg="modSp mod">
        <pc:chgData name="Kahl, Amanda R" userId="47c4ab74-b479-4cf4-b63e-ce9ecc2de57c" providerId="ADAL" clId="{1EE32518-70CD-466E-9E44-BE82BD361A58}" dt="2026-04-08T13:38:21.844" v="24" actId="207"/>
        <pc:sldMkLst>
          <pc:docMk/>
          <pc:sldMk cId="3336326525" sldId="925"/>
        </pc:sldMkLst>
        <pc:spChg chg="mod">
          <ac:chgData name="Kahl, Amanda R" userId="47c4ab74-b479-4cf4-b63e-ce9ecc2de57c" providerId="ADAL" clId="{1EE32518-70CD-466E-9E44-BE82BD361A58}" dt="2026-04-08T13:38:21.844" v="24" actId="207"/>
          <ac:spMkLst>
            <pc:docMk/>
            <pc:sldMk cId="3336326525" sldId="925"/>
            <ac:spMk id="3" creationId="{029FD983-97AD-C6AE-A229-FE199E5616DA}"/>
          </ac:spMkLst>
        </pc:spChg>
      </pc:sldChg>
      <pc:sldChg chg="del">
        <pc:chgData name="Kahl, Amanda R" userId="47c4ab74-b479-4cf4-b63e-ce9ecc2de57c" providerId="ADAL" clId="{1EE32518-70CD-466E-9E44-BE82BD361A58}" dt="2026-04-08T13:37:56.014" v="14" actId="47"/>
        <pc:sldMkLst>
          <pc:docMk/>
          <pc:sldMk cId="616365029" sldId="926"/>
        </pc:sldMkLst>
      </pc:sldChg>
      <pc:sldChg chg="del">
        <pc:chgData name="Kahl, Amanda R" userId="47c4ab74-b479-4cf4-b63e-ce9ecc2de57c" providerId="ADAL" clId="{1EE32518-70CD-466E-9E44-BE82BD361A58}" dt="2026-04-08T13:40:09.234" v="49" actId="47"/>
        <pc:sldMkLst>
          <pc:docMk/>
          <pc:sldMk cId="285426769" sldId="936"/>
        </pc:sldMkLst>
      </pc:sldChg>
      <pc:sldChg chg="ord">
        <pc:chgData name="Kahl, Amanda R" userId="47c4ab74-b479-4cf4-b63e-ce9ecc2de57c" providerId="ADAL" clId="{1EE32518-70CD-466E-9E44-BE82BD361A58}" dt="2026-04-08T13:39:52.374" v="44"/>
        <pc:sldMkLst>
          <pc:docMk/>
          <pc:sldMk cId="4061499694" sldId="962"/>
        </pc:sldMkLst>
      </pc:sldChg>
      <pc:sldChg chg="del">
        <pc:chgData name="Kahl, Amanda R" userId="47c4ab74-b479-4cf4-b63e-ce9ecc2de57c" providerId="ADAL" clId="{1EE32518-70CD-466E-9E44-BE82BD361A58}" dt="2026-04-08T13:40:00.564" v="47" actId="47"/>
        <pc:sldMkLst>
          <pc:docMk/>
          <pc:sldMk cId="4021880592" sldId="974"/>
        </pc:sldMkLst>
      </pc:sldChg>
      <pc:sldChg chg="del">
        <pc:chgData name="Kahl, Amanda R" userId="47c4ab74-b479-4cf4-b63e-ce9ecc2de57c" providerId="ADAL" clId="{1EE32518-70CD-466E-9E44-BE82BD361A58}" dt="2026-04-08T13:40:00.564" v="47" actId="47"/>
        <pc:sldMkLst>
          <pc:docMk/>
          <pc:sldMk cId="3472932" sldId="976"/>
        </pc:sldMkLst>
      </pc:sldChg>
      <pc:sldChg chg="del">
        <pc:chgData name="Kahl, Amanda R" userId="47c4ab74-b479-4cf4-b63e-ce9ecc2de57c" providerId="ADAL" clId="{1EE32518-70CD-466E-9E44-BE82BD361A58}" dt="2026-04-08T13:40:00.564" v="47" actId="47"/>
        <pc:sldMkLst>
          <pc:docMk/>
          <pc:sldMk cId="2169252079" sldId="979"/>
        </pc:sldMkLst>
      </pc:sldChg>
      <pc:sldChg chg="del">
        <pc:chgData name="Kahl, Amanda R" userId="47c4ab74-b479-4cf4-b63e-ce9ecc2de57c" providerId="ADAL" clId="{1EE32518-70CD-466E-9E44-BE82BD361A58}" dt="2026-04-08T13:40:00.564" v="47" actId="47"/>
        <pc:sldMkLst>
          <pc:docMk/>
          <pc:sldMk cId="3782578613" sldId="980"/>
        </pc:sldMkLst>
      </pc:sldChg>
      <pc:sldChg chg="del">
        <pc:chgData name="Kahl, Amanda R" userId="47c4ab74-b479-4cf4-b63e-ce9ecc2de57c" providerId="ADAL" clId="{1EE32518-70CD-466E-9E44-BE82BD361A58}" dt="2026-04-08T13:38:39.534" v="27" actId="47"/>
        <pc:sldMkLst>
          <pc:docMk/>
          <pc:sldMk cId="278507063" sldId="1009"/>
        </pc:sldMkLst>
      </pc:sldChg>
      <pc:sldChg chg="del">
        <pc:chgData name="Kahl, Amanda R" userId="47c4ab74-b479-4cf4-b63e-ce9ecc2de57c" providerId="ADAL" clId="{1EE32518-70CD-466E-9E44-BE82BD361A58}" dt="2026-04-08T13:40:09.234" v="49" actId="47"/>
        <pc:sldMkLst>
          <pc:docMk/>
          <pc:sldMk cId="1332457274" sldId="1027"/>
        </pc:sldMkLst>
      </pc:sldChg>
      <pc:sldChg chg="ord">
        <pc:chgData name="Kahl, Amanda R" userId="47c4ab74-b479-4cf4-b63e-ce9ecc2de57c" providerId="ADAL" clId="{1EE32518-70CD-466E-9E44-BE82BD361A58}" dt="2026-04-08T13:39:39.448" v="35"/>
        <pc:sldMkLst>
          <pc:docMk/>
          <pc:sldMk cId="3214783069" sldId="1123"/>
        </pc:sldMkLst>
      </pc:sldChg>
      <pc:sldChg chg="del">
        <pc:chgData name="Kahl, Amanda R" userId="47c4ab74-b479-4cf4-b63e-ce9ecc2de57c" providerId="ADAL" clId="{1EE32518-70CD-466E-9E44-BE82BD361A58}" dt="2026-04-08T13:40:09.234" v="49" actId="47"/>
        <pc:sldMkLst>
          <pc:docMk/>
          <pc:sldMk cId="2752221354" sldId="1135"/>
        </pc:sldMkLst>
      </pc:sldChg>
      <pc:sldChg chg="ord">
        <pc:chgData name="Kahl, Amanda R" userId="47c4ab74-b479-4cf4-b63e-ce9ecc2de57c" providerId="ADAL" clId="{1EE32518-70CD-466E-9E44-BE82BD361A58}" dt="2026-04-08T13:39:26.865" v="31"/>
        <pc:sldMkLst>
          <pc:docMk/>
          <pc:sldMk cId="2813051735" sldId="1137"/>
        </pc:sldMkLst>
      </pc:sldChg>
      <pc:sldChg chg="del">
        <pc:chgData name="Kahl, Amanda R" userId="47c4ab74-b479-4cf4-b63e-ce9ecc2de57c" providerId="ADAL" clId="{1EE32518-70CD-466E-9E44-BE82BD361A58}" dt="2026-04-08T13:37:56.014" v="14" actId="47"/>
        <pc:sldMkLst>
          <pc:docMk/>
          <pc:sldMk cId="2578585103" sldId="1139"/>
        </pc:sldMkLst>
      </pc:sldChg>
      <pc:sldChg chg="ord">
        <pc:chgData name="Kahl, Amanda R" userId="47c4ab74-b479-4cf4-b63e-ce9ecc2de57c" providerId="ADAL" clId="{1EE32518-70CD-466E-9E44-BE82BD361A58}" dt="2026-04-08T13:39:45.787" v="40"/>
        <pc:sldMkLst>
          <pc:docMk/>
          <pc:sldMk cId="223816813" sldId="1148"/>
        </pc:sldMkLst>
      </pc:sldChg>
      <pc:sldChg chg="ord">
        <pc:chgData name="Kahl, Amanda R" userId="47c4ab74-b479-4cf4-b63e-ce9ecc2de57c" providerId="ADAL" clId="{1EE32518-70CD-466E-9E44-BE82BD361A58}" dt="2026-04-08T13:39:44.154" v="38"/>
        <pc:sldMkLst>
          <pc:docMk/>
          <pc:sldMk cId="92589388" sldId="1155"/>
        </pc:sldMkLst>
      </pc:sldChg>
      <pc:sldChg chg="modSp add del mod">
        <pc:chgData name="Kahl, Amanda R" userId="47c4ab74-b479-4cf4-b63e-ce9ecc2de57c" providerId="ADAL" clId="{1EE32518-70CD-466E-9E44-BE82BD361A58}" dt="2026-04-15T18:21:48.660" v="68" actId="27636"/>
        <pc:sldMkLst>
          <pc:docMk/>
          <pc:sldMk cId="2510650121" sldId="1156"/>
        </pc:sldMkLst>
        <pc:spChg chg="mod">
          <ac:chgData name="Kahl, Amanda R" userId="47c4ab74-b479-4cf4-b63e-ce9ecc2de57c" providerId="ADAL" clId="{1EE32518-70CD-466E-9E44-BE82BD361A58}" dt="2026-04-15T18:21:48.660" v="68" actId="27636"/>
          <ac:spMkLst>
            <pc:docMk/>
            <pc:sldMk cId="2510650121" sldId="1156"/>
            <ac:spMk id="9" creationId="{FF849A0A-A7D1-767B-9985-4B5D9A7798C8}"/>
          </ac:spMkLst>
        </pc:spChg>
      </pc:sldChg>
      <pc:sldChg chg="add del">
        <pc:chgData name="Kahl, Amanda R" userId="47c4ab74-b479-4cf4-b63e-ce9ecc2de57c" providerId="ADAL" clId="{1EE32518-70CD-466E-9E44-BE82BD361A58}" dt="2026-04-15T18:21:44.886" v="66"/>
        <pc:sldMkLst>
          <pc:docMk/>
          <pc:sldMk cId="944260311" sldId="1157"/>
        </pc:sldMkLst>
      </pc:sldChg>
      <pc:sldChg chg="ord">
        <pc:chgData name="Kahl, Amanda R" userId="47c4ab74-b479-4cf4-b63e-ce9ecc2de57c" providerId="ADAL" clId="{1EE32518-70CD-466E-9E44-BE82BD361A58}" dt="2026-04-08T13:39:55.364" v="46"/>
        <pc:sldMkLst>
          <pc:docMk/>
          <pc:sldMk cId="3809219996" sldId="1182"/>
        </pc:sldMkLst>
      </pc:sldChg>
      <pc:sldChg chg="del">
        <pc:chgData name="Kahl, Amanda R" userId="47c4ab74-b479-4cf4-b63e-ce9ecc2de57c" providerId="ADAL" clId="{1EE32518-70CD-466E-9E44-BE82BD361A58}" dt="2026-04-08T13:37:56.014" v="14" actId="47"/>
        <pc:sldMkLst>
          <pc:docMk/>
          <pc:sldMk cId="1375823629" sldId="1192"/>
        </pc:sldMkLst>
      </pc:sldChg>
      <pc:sldChg chg="del mod modShow">
        <pc:chgData name="Kahl, Amanda R" userId="47c4ab74-b479-4cf4-b63e-ce9ecc2de57c" providerId="ADAL" clId="{1EE32518-70CD-466E-9E44-BE82BD361A58}" dt="2026-04-20T15:38:37.092" v="448" actId="47"/>
        <pc:sldMkLst>
          <pc:docMk/>
          <pc:sldMk cId="2678047135" sldId="1196"/>
        </pc:sldMkLst>
      </pc:sldChg>
      <pc:sldChg chg="modSp mod ord modShow">
        <pc:chgData name="Kahl, Amanda R" userId="47c4ab74-b479-4cf4-b63e-ce9ecc2de57c" providerId="ADAL" clId="{1EE32518-70CD-466E-9E44-BE82BD361A58}" dt="2026-04-20T18:07:33.561" v="626"/>
        <pc:sldMkLst>
          <pc:docMk/>
          <pc:sldMk cId="563334416" sldId="1199"/>
        </pc:sldMkLst>
        <pc:spChg chg="mod">
          <ac:chgData name="Kahl, Amanda R" userId="47c4ab74-b479-4cf4-b63e-ce9ecc2de57c" providerId="ADAL" clId="{1EE32518-70CD-466E-9E44-BE82BD361A58}" dt="2026-04-20T18:07:20.808" v="623" actId="20577"/>
          <ac:spMkLst>
            <pc:docMk/>
            <pc:sldMk cId="563334416" sldId="1199"/>
            <ac:spMk id="11" creationId="{AE70B602-4CF1-FC7C-7290-71FAFC28F910}"/>
          </ac:spMkLst>
        </pc:spChg>
        <pc:spChg chg="mod">
          <ac:chgData name="Kahl, Amanda R" userId="47c4ab74-b479-4cf4-b63e-ce9ecc2de57c" providerId="ADAL" clId="{1EE32518-70CD-466E-9E44-BE82BD361A58}" dt="2026-04-20T18:07:12.101" v="610" actId="20577"/>
          <ac:spMkLst>
            <pc:docMk/>
            <pc:sldMk cId="563334416" sldId="1199"/>
            <ac:spMk id="12" creationId="{D54D6EDF-E72B-E42D-9260-DEFD89242BDD}"/>
          </ac:spMkLst>
        </pc:spChg>
      </pc:sldChg>
      <pc:sldChg chg="add">
        <pc:chgData name="Kahl, Amanda R" userId="47c4ab74-b479-4cf4-b63e-ce9ecc2de57c" providerId="ADAL" clId="{1EE32518-70CD-466E-9E44-BE82BD361A58}" dt="2026-04-08T15:55:21.654" v="57"/>
        <pc:sldMkLst>
          <pc:docMk/>
          <pc:sldMk cId="3348593138" sldId="1202"/>
        </pc:sldMkLst>
      </pc:sldChg>
      <pc:sldChg chg="del">
        <pc:chgData name="Kahl, Amanda R" userId="47c4ab74-b479-4cf4-b63e-ce9ecc2de57c" providerId="ADAL" clId="{1EE32518-70CD-466E-9E44-BE82BD361A58}" dt="2026-04-08T13:40:09.234" v="49" actId="47"/>
        <pc:sldMkLst>
          <pc:docMk/>
          <pc:sldMk cId="3819854050" sldId="1202"/>
        </pc:sldMkLst>
      </pc:sldChg>
      <pc:sldChg chg="del">
        <pc:chgData name="Kahl, Amanda R" userId="47c4ab74-b479-4cf4-b63e-ce9ecc2de57c" providerId="ADAL" clId="{1EE32518-70CD-466E-9E44-BE82BD361A58}" dt="2026-04-08T13:37:56.014" v="14" actId="47"/>
        <pc:sldMkLst>
          <pc:docMk/>
          <pc:sldMk cId="1588848356" sldId="1203"/>
        </pc:sldMkLst>
      </pc:sldChg>
      <pc:sldChg chg="addSp delSp new mod modClrScheme chgLayout">
        <pc:chgData name="Kahl, Amanda R" userId="47c4ab74-b479-4cf4-b63e-ce9ecc2de57c" providerId="ADAL" clId="{1EE32518-70CD-466E-9E44-BE82BD361A58}" dt="2026-04-15T18:20:15.877" v="63" actId="22"/>
        <pc:sldMkLst>
          <pc:docMk/>
          <pc:sldMk cId="4122553234" sldId="1203"/>
        </pc:sldMkLst>
        <pc:picChg chg="add">
          <ac:chgData name="Kahl, Amanda R" userId="47c4ab74-b479-4cf4-b63e-ce9ecc2de57c" providerId="ADAL" clId="{1EE32518-70CD-466E-9E44-BE82BD361A58}" dt="2026-04-15T18:20:15.877" v="63" actId="22"/>
          <ac:picMkLst>
            <pc:docMk/>
            <pc:sldMk cId="4122553234" sldId="1203"/>
            <ac:picMk id="8" creationId="{5D5EF5F1-0E7F-06C1-28F1-7B63FE88EA9D}"/>
          </ac:picMkLst>
        </pc:picChg>
      </pc:sldChg>
      <pc:sldChg chg="addSp new mod">
        <pc:chgData name="Kahl, Amanda R" userId="47c4ab74-b479-4cf4-b63e-ce9ecc2de57c" providerId="ADAL" clId="{1EE32518-70CD-466E-9E44-BE82BD361A58}" dt="2026-04-15T18:20:48.282" v="65" actId="22"/>
        <pc:sldMkLst>
          <pc:docMk/>
          <pc:sldMk cId="2320243479" sldId="1204"/>
        </pc:sldMkLst>
        <pc:picChg chg="add">
          <ac:chgData name="Kahl, Amanda R" userId="47c4ab74-b479-4cf4-b63e-ce9ecc2de57c" providerId="ADAL" clId="{1EE32518-70CD-466E-9E44-BE82BD361A58}" dt="2026-04-15T18:20:48.282" v="65" actId="22"/>
          <ac:picMkLst>
            <pc:docMk/>
            <pc:sldMk cId="2320243479" sldId="1204"/>
            <ac:picMk id="3" creationId="{2895F7AC-4C6B-49D8-7CE0-C7582754D1A0}"/>
          </ac:picMkLst>
        </pc:picChg>
      </pc:sldChg>
      <pc:sldChg chg="addSp delSp modSp add mod">
        <pc:chgData name="Kahl, Amanda R" userId="47c4ab74-b479-4cf4-b63e-ce9ecc2de57c" providerId="ADAL" clId="{1EE32518-70CD-466E-9E44-BE82BD361A58}" dt="2026-04-20T18:09:23.427" v="654" actId="478"/>
        <pc:sldMkLst>
          <pc:docMk/>
          <pc:sldMk cId="1128866746" sldId="1213"/>
        </pc:sldMkLst>
        <pc:spChg chg="mod">
          <ac:chgData name="Kahl, Amanda R" userId="47c4ab74-b479-4cf4-b63e-ce9ecc2de57c" providerId="ADAL" clId="{1EE32518-70CD-466E-9E44-BE82BD361A58}" dt="2026-04-20T15:38:07.199" v="441" actId="1076"/>
          <ac:spMkLst>
            <pc:docMk/>
            <pc:sldMk cId="1128866746" sldId="1213"/>
            <ac:spMk id="5" creationId="{1337DEDD-91CD-B080-C2C0-6E667F339853}"/>
          </ac:spMkLst>
        </pc:spChg>
        <pc:spChg chg="mod">
          <ac:chgData name="Kahl, Amanda R" userId="47c4ab74-b479-4cf4-b63e-ce9ecc2de57c" providerId="ADAL" clId="{1EE32518-70CD-466E-9E44-BE82BD361A58}" dt="2026-04-20T18:09:16.494" v="653" actId="20577"/>
          <ac:spMkLst>
            <pc:docMk/>
            <pc:sldMk cId="1128866746" sldId="1213"/>
            <ac:spMk id="6" creationId="{A6EF0C0A-9BF5-33C6-F5EB-8B74D38B5DC6}"/>
          </ac:spMkLst>
        </pc:spChg>
        <pc:spChg chg="mod">
          <ac:chgData name="Kahl, Amanda R" userId="47c4ab74-b479-4cf4-b63e-ce9ecc2de57c" providerId="ADAL" clId="{1EE32518-70CD-466E-9E44-BE82BD361A58}" dt="2026-04-15T18:24:21.670" v="82" actId="20577"/>
          <ac:spMkLst>
            <pc:docMk/>
            <pc:sldMk cId="1128866746" sldId="1213"/>
            <ac:spMk id="9" creationId="{E3F27F7A-17AC-BB0E-6BC6-071528B92BDB}"/>
          </ac:spMkLst>
        </pc:spChg>
        <pc:spChg chg="add mod">
          <ac:chgData name="Kahl, Amanda R" userId="47c4ab74-b479-4cf4-b63e-ce9ecc2de57c" providerId="ADAL" clId="{1EE32518-70CD-466E-9E44-BE82BD361A58}" dt="2026-04-20T15:38:07.199" v="441" actId="1076"/>
          <ac:spMkLst>
            <pc:docMk/>
            <pc:sldMk cId="1128866746" sldId="1213"/>
            <ac:spMk id="10" creationId="{F549EDA7-A440-1E2F-1946-9918C312962E}"/>
          </ac:spMkLst>
        </pc:spChg>
        <pc:spChg chg="del">
          <ac:chgData name="Kahl, Amanda R" userId="47c4ab74-b479-4cf4-b63e-ce9ecc2de57c" providerId="ADAL" clId="{1EE32518-70CD-466E-9E44-BE82BD361A58}" dt="2026-04-20T18:09:23.427" v="654" actId="478"/>
          <ac:spMkLst>
            <pc:docMk/>
            <pc:sldMk cId="1128866746" sldId="1213"/>
            <ac:spMk id="15" creationId="{F54AF5F1-7D21-65D8-3CA8-8F10EC3DB1EB}"/>
          </ac:spMkLst>
        </pc:spChg>
        <pc:spChg chg="add mod">
          <ac:chgData name="Kahl, Amanda R" userId="47c4ab74-b479-4cf4-b63e-ce9ecc2de57c" providerId="ADAL" clId="{1EE32518-70CD-466E-9E44-BE82BD361A58}" dt="2026-04-20T18:09:06.355" v="641" actId="6549"/>
          <ac:spMkLst>
            <pc:docMk/>
            <pc:sldMk cId="1128866746" sldId="1213"/>
            <ac:spMk id="16" creationId="{AD6C60ED-1BBD-D5EB-69EC-C7247F73CFBE}"/>
          </ac:spMkLst>
        </pc:spChg>
        <pc:spChg chg="add mod">
          <ac:chgData name="Kahl, Amanda R" userId="47c4ab74-b479-4cf4-b63e-ce9ecc2de57c" providerId="ADAL" clId="{1EE32518-70CD-466E-9E44-BE82BD361A58}" dt="2026-04-20T15:38:00.257" v="440" actId="1076"/>
          <ac:spMkLst>
            <pc:docMk/>
            <pc:sldMk cId="1128866746" sldId="1213"/>
            <ac:spMk id="27" creationId="{A7C13DF3-7745-41D8-A835-963F58428CD9}"/>
          </ac:spMkLst>
        </pc:spChg>
        <pc:cxnChg chg="del mod">
          <ac:chgData name="Kahl, Amanda R" userId="47c4ab74-b479-4cf4-b63e-ce9ecc2de57c" providerId="ADAL" clId="{1EE32518-70CD-466E-9E44-BE82BD361A58}" dt="2026-04-20T15:37:43.337" v="436" actId="478"/>
          <ac:cxnSpMkLst>
            <pc:docMk/>
            <pc:sldMk cId="1128866746" sldId="1213"/>
            <ac:cxnSpMk id="4" creationId="{7382C673-8CAE-3C77-0B1A-D549FAE59D0B}"/>
          </ac:cxnSpMkLst>
        </pc:cxnChg>
        <pc:cxnChg chg="mod">
          <ac:chgData name="Kahl, Amanda R" userId="47c4ab74-b479-4cf4-b63e-ce9ecc2de57c" providerId="ADAL" clId="{1EE32518-70CD-466E-9E44-BE82BD361A58}" dt="2026-04-20T15:38:07.199" v="441" actId="1076"/>
          <ac:cxnSpMkLst>
            <pc:docMk/>
            <pc:sldMk cId="1128866746" sldId="1213"/>
            <ac:cxnSpMk id="11" creationId="{7516377F-5A86-3301-24A7-90CA963F1D02}"/>
          </ac:cxnSpMkLst>
        </pc:cxnChg>
      </pc:sldChg>
      <pc:sldChg chg="add ord">
        <pc:chgData name="Kahl, Amanda R" userId="47c4ab74-b479-4cf4-b63e-ce9ecc2de57c" providerId="ADAL" clId="{1EE32518-70CD-466E-9E44-BE82BD361A58}" dt="2026-04-20T18:03:20.328" v="451"/>
        <pc:sldMkLst>
          <pc:docMk/>
          <pc:sldMk cId="1466505809" sldId="1214"/>
        </pc:sldMkLst>
      </pc:sldChg>
      <pc:sldMasterChg chg="delSldLayout">
        <pc:chgData name="Kahl, Amanda R" userId="47c4ab74-b479-4cf4-b63e-ce9ecc2de57c" providerId="ADAL" clId="{1EE32518-70CD-466E-9E44-BE82BD361A58}" dt="2026-04-08T13:38:39.534" v="27" actId="47"/>
        <pc:sldMasterMkLst>
          <pc:docMk/>
          <pc:sldMasterMk cId="3500581122" sldId="2147483660"/>
        </pc:sldMasterMkLst>
        <pc:sldLayoutChg chg="del">
          <pc:chgData name="Kahl, Amanda R" userId="47c4ab74-b479-4cf4-b63e-ce9ecc2de57c" providerId="ADAL" clId="{1EE32518-70CD-466E-9E44-BE82BD361A58}" dt="2026-04-08T13:38:39.534" v="27" actId="47"/>
          <pc:sldLayoutMkLst>
            <pc:docMk/>
            <pc:sldMasterMk cId="3500581122" sldId="2147483660"/>
            <pc:sldLayoutMk cId="3762363816" sldId="2147483698"/>
          </pc:sldLayoutMkLst>
        </pc:sldLayoutChg>
      </pc:sldMasterChg>
      <pc:sldMasterChg chg="delSldLayout">
        <pc:chgData name="Kahl, Amanda R" userId="47c4ab74-b479-4cf4-b63e-ce9ecc2de57c" providerId="ADAL" clId="{1EE32518-70CD-466E-9E44-BE82BD361A58}" dt="2026-04-08T13:39:50.119" v="42" actId="47"/>
        <pc:sldMasterMkLst>
          <pc:docMk/>
          <pc:sldMasterMk cId="2541125489" sldId="2147483984"/>
        </pc:sldMasterMkLst>
        <pc:sldLayoutChg chg="del">
          <pc:chgData name="Kahl, Amanda R" userId="47c4ab74-b479-4cf4-b63e-ce9ecc2de57c" providerId="ADAL" clId="{1EE32518-70CD-466E-9E44-BE82BD361A58}" dt="2026-04-08T13:39:50.119" v="42" actId="47"/>
          <pc:sldLayoutMkLst>
            <pc:docMk/>
            <pc:sldMasterMk cId="2541125489" sldId="2147483984"/>
            <pc:sldLayoutMk cId="2714492903" sldId="2147483996"/>
          </pc:sldLayoutMkLst>
        </pc:sldLayoutChg>
      </pc:sldMasterChg>
      <pc:sldMasterChg chg="delSldLayout">
        <pc:chgData name="Kahl, Amanda R" userId="47c4ab74-b479-4cf4-b63e-ce9ecc2de57c" providerId="ADAL" clId="{1EE32518-70CD-466E-9E44-BE82BD361A58}" dt="2026-04-08T13:40:09.234" v="49" actId="47"/>
        <pc:sldMasterMkLst>
          <pc:docMk/>
          <pc:sldMasterMk cId="2316797570" sldId="2147484096"/>
        </pc:sldMasterMkLst>
        <pc:sldLayoutChg chg="del">
          <pc:chgData name="Kahl, Amanda R" userId="47c4ab74-b479-4cf4-b63e-ce9ecc2de57c" providerId="ADAL" clId="{1EE32518-70CD-466E-9E44-BE82BD361A58}" dt="2026-04-08T13:40:09.234" v="49" actId="47"/>
          <pc:sldLayoutMkLst>
            <pc:docMk/>
            <pc:sldMasterMk cId="2316797570" sldId="2147484096"/>
            <pc:sldLayoutMk cId="2140590352" sldId="2147484135"/>
          </pc:sldLayoutMkLst>
        </pc:sldLayoutChg>
      </pc:sldMasterChg>
      <pc:sldMasterChg chg="del delSldLayout">
        <pc:chgData name="Kahl, Amanda R" userId="47c4ab74-b479-4cf4-b63e-ce9ecc2de57c" providerId="ADAL" clId="{1EE32518-70CD-466E-9E44-BE82BD361A58}" dt="2026-04-08T13:40:09.234" v="49" actId="47"/>
        <pc:sldMasterMkLst>
          <pc:docMk/>
          <pc:sldMasterMk cId="3933019158" sldId="2147484136"/>
        </pc:sldMasterMkLst>
        <pc:sldLayoutChg chg="del">
          <pc:chgData name="Kahl, Amanda R" userId="47c4ab74-b479-4cf4-b63e-ce9ecc2de57c" providerId="ADAL" clId="{1EE32518-70CD-466E-9E44-BE82BD361A58}" dt="2026-04-08T13:40:09.234" v="49" actId="47"/>
          <pc:sldLayoutMkLst>
            <pc:docMk/>
            <pc:sldMasterMk cId="3933019158" sldId="2147484136"/>
            <pc:sldLayoutMk cId="3166827742" sldId="2147484137"/>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4219617147" sldId="2147484138"/>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1127593713" sldId="2147484139"/>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3816100803" sldId="2147484140"/>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2791065697" sldId="2147484141"/>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343199462" sldId="2147484142"/>
          </pc:sldLayoutMkLst>
        </pc:sldLayoutChg>
        <pc:sldLayoutChg chg="del">
          <pc:chgData name="Kahl, Amanda R" userId="47c4ab74-b479-4cf4-b63e-ce9ecc2de57c" providerId="ADAL" clId="{1EE32518-70CD-466E-9E44-BE82BD361A58}" dt="2026-04-08T13:40:09.234" v="49" actId="47"/>
          <pc:sldLayoutMkLst>
            <pc:docMk/>
            <pc:sldMasterMk cId="3933019158" sldId="2147484136"/>
            <pc:sldLayoutMk cId="1562514160" sldId="2147484143"/>
          </pc:sldLayoutMkLst>
        </pc:sldLayoutChg>
      </pc:sldMasterChg>
      <pc:sldMasterChg chg="del delSldLayout">
        <pc:chgData name="Kahl, Amanda R" userId="47c4ab74-b479-4cf4-b63e-ce9ecc2de57c" providerId="ADAL" clId="{1EE32518-70CD-466E-9E44-BE82BD361A58}" dt="2026-04-08T13:40:09.234" v="49" actId="47"/>
        <pc:sldMasterMkLst>
          <pc:docMk/>
          <pc:sldMasterMk cId="3595257890" sldId="2147484144"/>
        </pc:sldMasterMkLst>
        <pc:sldLayoutChg chg="del">
          <pc:chgData name="Kahl, Amanda R" userId="47c4ab74-b479-4cf4-b63e-ce9ecc2de57c" providerId="ADAL" clId="{1EE32518-70CD-466E-9E44-BE82BD361A58}" dt="2026-04-08T13:40:09.234" v="49" actId="47"/>
          <pc:sldLayoutMkLst>
            <pc:docMk/>
            <pc:sldMasterMk cId="3595257890" sldId="2147484144"/>
            <pc:sldLayoutMk cId="188779202" sldId="2147484145"/>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4222581620" sldId="2147484146"/>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2037563494" sldId="2147484147"/>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358217137" sldId="2147484148"/>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342969151" sldId="2147484149"/>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180827614" sldId="2147484150"/>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2257053735" sldId="2147484151"/>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2974685795" sldId="2147484152"/>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4015863786" sldId="2147484153"/>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3808057023" sldId="2147484154"/>
          </pc:sldLayoutMkLst>
        </pc:sldLayoutChg>
        <pc:sldLayoutChg chg="del">
          <pc:chgData name="Kahl, Amanda R" userId="47c4ab74-b479-4cf4-b63e-ce9ecc2de57c" providerId="ADAL" clId="{1EE32518-70CD-466E-9E44-BE82BD361A58}" dt="2026-04-08T13:40:09.234" v="49" actId="47"/>
          <pc:sldLayoutMkLst>
            <pc:docMk/>
            <pc:sldMasterMk cId="3595257890" sldId="2147484144"/>
            <pc:sldLayoutMk cId="3450989930" sldId="2147484155"/>
          </pc:sldLayoutMkLst>
        </pc:sldLayoutChg>
      </pc:sldMasterChg>
    </pc:docChg>
  </pc:docChgLst>
  <pc:docChgLst>
    <pc:chgData name="Kahl, Amanda R" userId="47c4ab74-b479-4cf4-b63e-ce9ecc2de57c" providerId="ADAL" clId="{98767311-C095-40BB-B4FB-EE00B2D454AD}"/>
    <pc:docChg chg="undo custSel addSld delSld modSld sldOrd modMainMaster">
      <pc:chgData name="Kahl, Amanda R" userId="47c4ab74-b479-4cf4-b63e-ce9ecc2de57c" providerId="ADAL" clId="{98767311-C095-40BB-B4FB-EE00B2D454AD}" dt="2026-03-06T13:54:36.754" v="1273" actId="1037"/>
      <pc:docMkLst>
        <pc:docMk/>
      </pc:docMkLst>
      <pc:sldChg chg="mod modShow">
        <pc:chgData name="Kahl, Amanda R" userId="47c4ab74-b479-4cf4-b63e-ce9ecc2de57c" providerId="ADAL" clId="{98767311-C095-40BB-B4FB-EE00B2D454AD}" dt="2026-02-23T19:40:57.610" v="837" actId="729"/>
        <pc:sldMkLst>
          <pc:docMk/>
          <pc:sldMk cId="2804299988" sldId="819"/>
        </pc:sldMkLst>
      </pc:sldChg>
      <pc:sldChg chg="mod modShow">
        <pc:chgData name="Kahl, Amanda R" userId="47c4ab74-b479-4cf4-b63e-ce9ecc2de57c" providerId="ADAL" clId="{98767311-C095-40BB-B4FB-EE00B2D454AD}" dt="2026-02-23T19:40:57.610" v="837" actId="729"/>
        <pc:sldMkLst>
          <pc:docMk/>
          <pc:sldMk cId="63344989" sldId="823"/>
        </pc:sldMkLst>
      </pc:sldChg>
      <pc:sldChg chg="mod modShow">
        <pc:chgData name="Kahl, Amanda R" userId="47c4ab74-b479-4cf4-b63e-ce9ecc2de57c" providerId="ADAL" clId="{98767311-C095-40BB-B4FB-EE00B2D454AD}" dt="2026-02-23T19:40:57.610" v="837" actId="729"/>
        <pc:sldMkLst>
          <pc:docMk/>
          <pc:sldMk cId="3571129090" sldId="827"/>
        </pc:sldMkLst>
      </pc:sldChg>
      <pc:sldChg chg="del">
        <pc:chgData name="Kahl, Amanda R" userId="47c4ab74-b479-4cf4-b63e-ce9ecc2de57c" providerId="ADAL" clId="{98767311-C095-40BB-B4FB-EE00B2D454AD}" dt="2026-02-26T20:28:30.962" v="949" actId="2696"/>
        <pc:sldMkLst>
          <pc:docMk/>
          <pc:sldMk cId="1753374047" sldId="830"/>
        </pc:sldMkLst>
      </pc:sldChg>
      <pc:sldChg chg="modSp add mod">
        <pc:chgData name="Kahl, Amanda R" userId="47c4ab74-b479-4cf4-b63e-ce9ecc2de57c" providerId="ADAL" clId="{98767311-C095-40BB-B4FB-EE00B2D454AD}" dt="2026-02-26T20:59:07.493" v="966" actId="20577"/>
        <pc:sldMkLst>
          <pc:docMk/>
          <pc:sldMk cId="3984908738" sldId="830"/>
        </pc:sldMkLst>
        <pc:spChg chg="mod">
          <ac:chgData name="Kahl, Amanda R" userId="47c4ab74-b479-4cf4-b63e-ce9ecc2de57c" providerId="ADAL" clId="{98767311-C095-40BB-B4FB-EE00B2D454AD}" dt="2026-02-26T20:59:07.493" v="966" actId="20577"/>
          <ac:spMkLst>
            <pc:docMk/>
            <pc:sldMk cId="3984908738" sldId="830"/>
            <ac:spMk id="20" creationId="{6A5928B1-295F-9F5B-3D08-D03C22C23E32}"/>
          </ac:spMkLst>
        </pc:spChg>
      </pc:sldChg>
      <pc:sldChg chg="modSp mod">
        <pc:chgData name="Kahl, Amanda R" userId="47c4ab74-b479-4cf4-b63e-ce9ecc2de57c" providerId="ADAL" clId="{98767311-C095-40BB-B4FB-EE00B2D454AD}" dt="2026-02-26T19:50:27.882" v="887" actId="20577"/>
        <pc:sldMkLst>
          <pc:docMk/>
          <pc:sldMk cId="4144473597" sldId="871"/>
        </pc:sldMkLst>
        <pc:spChg chg="mod">
          <ac:chgData name="Kahl, Amanda R" userId="47c4ab74-b479-4cf4-b63e-ce9ecc2de57c" providerId="ADAL" clId="{98767311-C095-40BB-B4FB-EE00B2D454AD}" dt="2026-02-26T19:50:27.882" v="887" actId="20577"/>
          <ac:spMkLst>
            <pc:docMk/>
            <pc:sldMk cId="4144473597" sldId="871"/>
            <ac:spMk id="4" creationId="{BA11E030-626D-41E5-1707-18DC57982946}"/>
          </ac:spMkLst>
        </pc:spChg>
      </pc:sldChg>
      <pc:sldChg chg="modNotesTx">
        <pc:chgData name="Kahl, Amanda R" userId="47c4ab74-b479-4cf4-b63e-ce9ecc2de57c" providerId="ADAL" clId="{98767311-C095-40BB-B4FB-EE00B2D454AD}" dt="2025-12-29T21:22:28.722" v="126" actId="6549"/>
        <pc:sldMkLst>
          <pc:docMk/>
          <pc:sldMk cId="395705073" sldId="912"/>
        </pc:sldMkLst>
      </pc:sldChg>
      <pc:sldChg chg="mod modShow">
        <pc:chgData name="Kahl, Amanda R" userId="47c4ab74-b479-4cf4-b63e-ce9ecc2de57c" providerId="ADAL" clId="{98767311-C095-40BB-B4FB-EE00B2D454AD}" dt="2026-02-23T19:40:57.610" v="837" actId="729"/>
        <pc:sldMkLst>
          <pc:docMk/>
          <pc:sldMk cId="285426769" sldId="936"/>
        </pc:sldMkLst>
      </pc:sldChg>
      <pc:sldChg chg="del">
        <pc:chgData name="Kahl, Amanda R" userId="47c4ab74-b479-4cf4-b63e-ce9ecc2de57c" providerId="ADAL" clId="{98767311-C095-40BB-B4FB-EE00B2D454AD}" dt="2026-02-26T20:28:30.962" v="949" actId="2696"/>
        <pc:sldMkLst>
          <pc:docMk/>
          <pc:sldMk cId="154252855" sldId="1023"/>
        </pc:sldMkLst>
      </pc:sldChg>
      <pc:sldChg chg="add">
        <pc:chgData name="Kahl, Amanda R" userId="47c4ab74-b479-4cf4-b63e-ce9ecc2de57c" providerId="ADAL" clId="{98767311-C095-40BB-B4FB-EE00B2D454AD}" dt="2026-02-26T20:28:33.774" v="950"/>
        <pc:sldMkLst>
          <pc:docMk/>
          <pc:sldMk cId="985360073" sldId="1023"/>
        </pc:sldMkLst>
      </pc:sldChg>
      <pc:sldChg chg="mod modShow">
        <pc:chgData name="Kahl, Amanda R" userId="47c4ab74-b479-4cf4-b63e-ce9ecc2de57c" providerId="ADAL" clId="{98767311-C095-40BB-B4FB-EE00B2D454AD}" dt="2026-02-23T19:40:57.610" v="837" actId="729"/>
        <pc:sldMkLst>
          <pc:docMk/>
          <pc:sldMk cId="1332457274" sldId="1027"/>
        </pc:sldMkLst>
      </pc:sldChg>
      <pc:sldChg chg="addSp modSp add mod">
        <pc:chgData name="Kahl, Amanda R" userId="47c4ab74-b479-4cf4-b63e-ce9ecc2de57c" providerId="ADAL" clId="{98767311-C095-40BB-B4FB-EE00B2D454AD}" dt="2025-12-29T21:26:05.208" v="164" actId="167"/>
        <pc:sldMkLst>
          <pc:docMk/>
          <pc:sldMk cId="3214783069" sldId="1123"/>
        </pc:sldMkLst>
      </pc:sldChg>
      <pc:sldChg chg="mod modShow">
        <pc:chgData name="Kahl, Amanda R" userId="47c4ab74-b479-4cf4-b63e-ce9ecc2de57c" providerId="ADAL" clId="{98767311-C095-40BB-B4FB-EE00B2D454AD}" dt="2026-02-23T19:40:57.610" v="837" actId="729"/>
        <pc:sldMkLst>
          <pc:docMk/>
          <pc:sldMk cId="2752221354" sldId="1135"/>
        </pc:sldMkLst>
      </pc:sldChg>
      <pc:sldChg chg="modNotesTx">
        <pc:chgData name="Kahl, Amanda R" userId="47c4ab74-b479-4cf4-b63e-ce9ecc2de57c" providerId="ADAL" clId="{98767311-C095-40BB-B4FB-EE00B2D454AD}" dt="2025-12-29T21:22:32.034" v="127" actId="6549"/>
        <pc:sldMkLst>
          <pc:docMk/>
          <pc:sldMk cId="2813051735" sldId="1137"/>
        </pc:sldMkLst>
      </pc:sldChg>
      <pc:sldChg chg="addSp delSp modSp mod modClrScheme chgLayout">
        <pc:chgData name="Kahl, Amanda R" userId="47c4ab74-b479-4cf4-b63e-ce9ecc2de57c" providerId="ADAL" clId="{98767311-C095-40BB-B4FB-EE00B2D454AD}" dt="2026-02-26T21:02:42.019" v="996" actId="207"/>
        <pc:sldMkLst>
          <pc:docMk/>
          <pc:sldMk cId="1937215047" sldId="1142"/>
        </pc:sldMkLst>
        <pc:spChg chg="mod ord">
          <ac:chgData name="Kahl, Amanda R" userId="47c4ab74-b479-4cf4-b63e-ce9ecc2de57c" providerId="ADAL" clId="{98767311-C095-40BB-B4FB-EE00B2D454AD}" dt="2026-02-26T21:02:28.035" v="994" actId="27636"/>
          <ac:spMkLst>
            <pc:docMk/>
            <pc:sldMk cId="1937215047" sldId="1142"/>
            <ac:spMk id="3" creationId="{EDA14578-7327-F6DA-0BC8-030588AEAD21}"/>
          </ac:spMkLst>
        </pc:spChg>
        <pc:spChg chg="mod">
          <ac:chgData name="Kahl, Amanda R" userId="47c4ab74-b479-4cf4-b63e-ce9ecc2de57c" providerId="ADAL" clId="{98767311-C095-40BB-B4FB-EE00B2D454AD}" dt="2026-02-26T21:02:12.093" v="989" actId="21"/>
          <ac:spMkLst>
            <pc:docMk/>
            <pc:sldMk cId="1937215047" sldId="1142"/>
            <ac:spMk id="18" creationId="{00102334-9DF1-337B-8FE7-EBD6A2EF41A5}"/>
          </ac:spMkLst>
        </pc:spChg>
        <pc:spChg chg="add mod">
          <ac:chgData name="Kahl, Amanda R" userId="47c4ab74-b479-4cf4-b63e-ce9ecc2de57c" providerId="ADAL" clId="{98767311-C095-40BB-B4FB-EE00B2D454AD}" dt="2026-02-26T21:02:42.019" v="996" actId="207"/>
          <ac:spMkLst>
            <pc:docMk/>
            <pc:sldMk cId="1937215047" sldId="1142"/>
            <ac:spMk id="23" creationId="{C901C9D6-88D3-6508-037B-102F6388A8B6}"/>
          </ac:spMkLst>
        </pc:spChg>
        <pc:picChg chg="mod ord">
          <ac:chgData name="Kahl, Amanda R" userId="47c4ab74-b479-4cf4-b63e-ce9ecc2de57c" providerId="ADAL" clId="{98767311-C095-40BB-B4FB-EE00B2D454AD}" dt="2026-02-26T21:02:08.726" v="988" actId="1076"/>
          <ac:picMkLst>
            <pc:docMk/>
            <pc:sldMk cId="1937215047" sldId="1142"/>
            <ac:picMk id="10" creationId="{E36C315B-BD78-6960-20E5-29C4522C2F34}"/>
          </ac:picMkLst>
        </pc:picChg>
      </pc:sldChg>
      <pc:sldChg chg="del">
        <pc:chgData name="Kahl, Amanda R" userId="47c4ab74-b479-4cf4-b63e-ce9ecc2de57c" providerId="ADAL" clId="{98767311-C095-40BB-B4FB-EE00B2D454AD}" dt="2026-02-18T14:19:03.513" v="170" actId="47"/>
        <pc:sldMkLst>
          <pc:docMk/>
          <pc:sldMk cId="4222467118" sldId="1143"/>
        </pc:sldMkLst>
      </pc:sldChg>
      <pc:sldChg chg="modSp mod">
        <pc:chgData name="Kahl, Amanda R" userId="47c4ab74-b479-4cf4-b63e-ce9ecc2de57c" providerId="ADAL" clId="{98767311-C095-40BB-B4FB-EE00B2D454AD}" dt="2026-02-26T20:57:02.463" v="963" actId="404"/>
        <pc:sldMkLst>
          <pc:docMk/>
          <pc:sldMk cId="2245848836" sldId="1145"/>
        </pc:sldMkLst>
        <pc:spChg chg="mod">
          <ac:chgData name="Kahl, Amanda R" userId="47c4ab74-b479-4cf4-b63e-ce9ecc2de57c" providerId="ADAL" clId="{98767311-C095-40BB-B4FB-EE00B2D454AD}" dt="2026-02-26T20:56:50.988" v="958" actId="404"/>
          <ac:spMkLst>
            <pc:docMk/>
            <pc:sldMk cId="2245848836" sldId="1145"/>
            <ac:spMk id="18" creationId="{80751C92-916D-B5E3-7522-0C12B153A1BB}"/>
          </ac:spMkLst>
        </pc:spChg>
        <pc:spChg chg="mod">
          <ac:chgData name="Kahl, Amanda R" userId="47c4ab74-b479-4cf4-b63e-ce9ecc2de57c" providerId="ADAL" clId="{98767311-C095-40BB-B4FB-EE00B2D454AD}" dt="2026-02-26T20:57:02.463" v="963" actId="404"/>
          <ac:spMkLst>
            <pc:docMk/>
            <pc:sldMk cId="2245848836" sldId="1145"/>
            <ac:spMk id="24" creationId="{F51914C7-4948-44D5-CAEB-1259FB9D3A43}"/>
          </ac:spMkLst>
        </pc:spChg>
      </pc:sldChg>
      <pc:sldChg chg="addSp delSp modSp mod modNotesTx">
        <pc:chgData name="Kahl, Amanda R" userId="47c4ab74-b479-4cf4-b63e-ce9ecc2de57c" providerId="ADAL" clId="{98767311-C095-40BB-B4FB-EE00B2D454AD}" dt="2025-12-29T21:26:14.131" v="165" actId="1076"/>
        <pc:sldMkLst>
          <pc:docMk/>
          <pc:sldMk cId="92589388" sldId="1155"/>
        </pc:sldMkLst>
      </pc:sldChg>
      <pc:sldChg chg="modSp mod modNotesTx">
        <pc:chgData name="Kahl, Amanda R" userId="47c4ab74-b479-4cf4-b63e-ce9ecc2de57c" providerId="ADAL" clId="{98767311-C095-40BB-B4FB-EE00B2D454AD}" dt="2026-02-18T14:27:08.952" v="486" actId="20577"/>
        <pc:sldMkLst>
          <pc:docMk/>
          <pc:sldMk cId="2510650121" sldId="1156"/>
        </pc:sldMkLst>
      </pc:sldChg>
      <pc:sldChg chg="modSp mod">
        <pc:chgData name="Kahl, Amanda R" userId="47c4ab74-b479-4cf4-b63e-ce9ecc2de57c" providerId="ADAL" clId="{98767311-C095-40BB-B4FB-EE00B2D454AD}" dt="2026-01-07T17:31:27.900" v="168" actId="404"/>
        <pc:sldMkLst>
          <pc:docMk/>
          <pc:sldMk cId="780340095" sldId="1175"/>
        </pc:sldMkLst>
      </pc:sldChg>
      <pc:sldChg chg="modSp mod">
        <pc:chgData name="Kahl, Amanda R" userId="47c4ab74-b479-4cf4-b63e-ce9ecc2de57c" providerId="ADAL" clId="{98767311-C095-40BB-B4FB-EE00B2D454AD}" dt="2026-03-02T22:33:31.657" v="1131" actId="167"/>
        <pc:sldMkLst>
          <pc:docMk/>
          <pc:sldMk cId="0" sldId="1178"/>
        </pc:sldMkLst>
        <pc:spChg chg="ord">
          <ac:chgData name="Kahl, Amanda R" userId="47c4ab74-b479-4cf4-b63e-ce9ecc2de57c" providerId="ADAL" clId="{98767311-C095-40BB-B4FB-EE00B2D454AD}" dt="2026-03-02T22:33:31.657" v="1131" actId="167"/>
          <ac:spMkLst>
            <pc:docMk/>
            <pc:sldMk cId="0" sldId="1178"/>
            <ac:spMk id="4" creationId="{0D5EAE75-88A3-E0AD-0FCB-BD58C8043A9B}"/>
          </ac:spMkLst>
        </pc:spChg>
      </pc:sldChg>
      <pc:sldChg chg="ord">
        <pc:chgData name="Kahl, Amanda R" userId="47c4ab74-b479-4cf4-b63e-ce9ecc2de57c" providerId="ADAL" clId="{98767311-C095-40BB-B4FB-EE00B2D454AD}" dt="2026-03-06T13:53:50.162" v="1239"/>
        <pc:sldMkLst>
          <pc:docMk/>
          <pc:sldMk cId="217953284" sldId="1189"/>
        </pc:sldMkLst>
      </pc:sldChg>
      <pc:sldChg chg="addSp delSp modSp add mod">
        <pc:chgData name="Kahl, Amanda R" userId="47c4ab74-b479-4cf4-b63e-ce9ecc2de57c" providerId="ADAL" clId="{98767311-C095-40BB-B4FB-EE00B2D454AD}" dt="2026-03-03T16:33:24.363" v="1235" actId="6549"/>
        <pc:sldMkLst>
          <pc:docMk/>
          <pc:sldMk cId="2462818929" sldId="1195"/>
        </pc:sldMkLst>
        <pc:spChg chg="mod">
          <ac:chgData name="Kahl, Amanda R" userId="47c4ab74-b479-4cf4-b63e-ce9ecc2de57c" providerId="ADAL" clId="{98767311-C095-40BB-B4FB-EE00B2D454AD}" dt="2026-03-03T16:33:24.363" v="1235" actId="6549"/>
          <ac:spMkLst>
            <pc:docMk/>
            <pc:sldMk cId="2462818929" sldId="1195"/>
            <ac:spMk id="5" creationId="{6F400D6B-FBED-1E3D-7E48-C031B091C529}"/>
          </ac:spMkLst>
        </pc:spChg>
        <pc:spChg chg="mod">
          <ac:chgData name="Kahl, Amanda R" userId="47c4ab74-b479-4cf4-b63e-ce9ecc2de57c" providerId="ADAL" clId="{98767311-C095-40BB-B4FB-EE00B2D454AD}" dt="2026-03-03T14:39:29.566" v="1179" actId="404"/>
          <ac:spMkLst>
            <pc:docMk/>
            <pc:sldMk cId="2462818929" sldId="1195"/>
            <ac:spMk id="8" creationId="{23D14B48-5CFC-5935-24AD-31187CA1BE49}"/>
          </ac:spMkLst>
        </pc:spChg>
        <pc:spChg chg="mod">
          <ac:chgData name="Kahl, Amanda R" userId="47c4ab74-b479-4cf4-b63e-ce9ecc2de57c" providerId="ADAL" clId="{98767311-C095-40BB-B4FB-EE00B2D454AD}" dt="2026-03-03T14:39:08.662" v="1175" actId="1076"/>
          <ac:spMkLst>
            <pc:docMk/>
            <pc:sldMk cId="2462818929" sldId="1195"/>
            <ac:spMk id="12" creationId="{B4DE64AC-0D5D-875C-A793-706B670AECD4}"/>
          </ac:spMkLst>
        </pc:spChg>
        <pc:spChg chg="mod">
          <ac:chgData name="Kahl, Amanda R" userId="47c4ab74-b479-4cf4-b63e-ce9ecc2de57c" providerId="ADAL" clId="{98767311-C095-40BB-B4FB-EE00B2D454AD}" dt="2026-03-03T14:40:33.513" v="1198" actId="1076"/>
          <ac:spMkLst>
            <pc:docMk/>
            <pc:sldMk cId="2462818929" sldId="1195"/>
            <ac:spMk id="16" creationId="{FC6489E6-F2D4-3714-E798-CF48144226B5}"/>
          </ac:spMkLst>
        </pc:spChg>
        <pc:grpChg chg="mod">
          <ac:chgData name="Kahl, Amanda R" userId="47c4ab74-b479-4cf4-b63e-ce9ecc2de57c" providerId="ADAL" clId="{98767311-C095-40BB-B4FB-EE00B2D454AD}" dt="2026-03-03T14:38:49.978" v="1169" actId="1076"/>
          <ac:grpSpMkLst>
            <pc:docMk/>
            <pc:sldMk cId="2462818929" sldId="1195"/>
            <ac:grpSpMk id="20" creationId="{8E91A88A-B773-E64D-D08D-7971B0C720AA}"/>
          </ac:grpSpMkLst>
        </pc:grpChg>
        <pc:picChg chg="mod">
          <ac:chgData name="Kahl, Amanda R" userId="47c4ab74-b479-4cf4-b63e-ce9ecc2de57c" providerId="ADAL" clId="{98767311-C095-40BB-B4FB-EE00B2D454AD}" dt="2026-03-03T14:38:09.366" v="1158" actId="1076"/>
          <ac:picMkLst>
            <pc:docMk/>
            <pc:sldMk cId="2462818929" sldId="1195"/>
            <ac:picMk id="13" creationId="{059B766A-C837-FDF8-2BBA-FEB16ED9E72F}"/>
          </ac:picMkLst>
        </pc:picChg>
        <pc:picChg chg="mod">
          <ac:chgData name="Kahl, Amanda R" userId="47c4ab74-b479-4cf4-b63e-ce9ecc2de57c" providerId="ADAL" clId="{98767311-C095-40BB-B4FB-EE00B2D454AD}" dt="2026-03-03T14:38:08.922" v="1157" actId="1076"/>
          <ac:picMkLst>
            <pc:docMk/>
            <pc:sldMk cId="2462818929" sldId="1195"/>
            <ac:picMk id="15" creationId="{09B59C51-49CE-23F0-EB81-3C9D120BA0F5}"/>
          </ac:picMkLst>
        </pc:picChg>
      </pc:sldChg>
      <pc:sldChg chg="modSp del mod">
        <pc:chgData name="Kahl, Amanda R" userId="47c4ab74-b479-4cf4-b63e-ce9ecc2de57c" providerId="ADAL" clId="{98767311-C095-40BB-B4FB-EE00B2D454AD}" dt="2026-02-26T20:28:30.962" v="949" actId="2696"/>
        <pc:sldMkLst>
          <pc:docMk/>
          <pc:sldMk cId="2833800855" sldId="1195"/>
        </pc:sldMkLst>
      </pc:sldChg>
      <pc:sldChg chg="add">
        <pc:chgData name="Kahl, Amanda R" userId="47c4ab74-b479-4cf4-b63e-ce9ecc2de57c" providerId="ADAL" clId="{98767311-C095-40BB-B4FB-EE00B2D454AD}" dt="2026-01-21T16:28:29.546" v="169"/>
        <pc:sldMkLst>
          <pc:docMk/>
          <pc:sldMk cId="1595975224" sldId="1200"/>
        </pc:sldMkLst>
      </pc:sldChg>
      <pc:sldChg chg="addSp delSp modSp new mod ord modClrScheme chgLayout">
        <pc:chgData name="Kahl, Amanda R" userId="47c4ab74-b479-4cf4-b63e-ce9ecc2de57c" providerId="ADAL" clId="{98767311-C095-40BB-B4FB-EE00B2D454AD}" dt="2026-03-06T13:54:36.754" v="1273" actId="1037"/>
        <pc:sldMkLst>
          <pc:docMk/>
          <pc:sldMk cId="2210509627" sldId="1201"/>
        </pc:sldMkLst>
        <pc:spChg chg="add mod ord">
          <ac:chgData name="Kahl, Amanda R" userId="47c4ab74-b479-4cf4-b63e-ce9ecc2de57c" providerId="ADAL" clId="{98767311-C095-40BB-B4FB-EE00B2D454AD}" dt="2026-02-26T19:55:19.611" v="942" actId="1076"/>
          <ac:spMkLst>
            <pc:docMk/>
            <pc:sldMk cId="2210509627" sldId="1201"/>
            <ac:spMk id="5" creationId="{AEEAA523-31C4-5578-41EA-DCF931828730}"/>
          </ac:spMkLst>
        </pc:spChg>
        <pc:spChg chg="add mod ord">
          <ac:chgData name="Kahl, Amanda R" userId="47c4ab74-b479-4cf4-b63e-ce9ecc2de57c" providerId="ADAL" clId="{98767311-C095-40BB-B4FB-EE00B2D454AD}" dt="2026-02-26T20:28:45.080" v="953" actId="14100"/>
          <ac:spMkLst>
            <pc:docMk/>
            <pc:sldMk cId="2210509627" sldId="1201"/>
            <ac:spMk id="6" creationId="{A0E11DE8-06A3-0A69-7D4E-2397AB8FAA55}"/>
          </ac:spMkLst>
        </pc:spChg>
        <pc:spChg chg="add mod ord">
          <ac:chgData name="Kahl, Amanda R" userId="47c4ab74-b479-4cf4-b63e-ce9ecc2de57c" providerId="ADAL" clId="{98767311-C095-40BB-B4FB-EE00B2D454AD}" dt="2026-02-26T19:55:24.928" v="943" actId="1076"/>
          <ac:spMkLst>
            <pc:docMk/>
            <pc:sldMk cId="2210509627" sldId="1201"/>
            <ac:spMk id="7" creationId="{4B9C46C5-BE43-8BF6-782E-F1FBBF675189}"/>
          </ac:spMkLst>
        </pc:spChg>
        <pc:spChg chg="add mod ord">
          <ac:chgData name="Kahl, Amanda R" userId="47c4ab74-b479-4cf4-b63e-ce9ecc2de57c" providerId="ADAL" clId="{98767311-C095-40BB-B4FB-EE00B2D454AD}" dt="2026-02-26T20:28:42.271" v="952" actId="27636"/>
          <ac:spMkLst>
            <pc:docMk/>
            <pc:sldMk cId="2210509627" sldId="1201"/>
            <ac:spMk id="8" creationId="{26C1AE5B-D600-7B6E-D5BD-5A16CD9DE1EA}"/>
          </ac:spMkLst>
        </pc:spChg>
        <pc:spChg chg="add mod ord">
          <ac:chgData name="Kahl, Amanda R" userId="47c4ab74-b479-4cf4-b63e-ce9ecc2de57c" providerId="ADAL" clId="{98767311-C095-40BB-B4FB-EE00B2D454AD}" dt="2026-02-26T19:52:20.390" v="913" actId="14100"/>
          <ac:spMkLst>
            <pc:docMk/>
            <pc:sldMk cId="2210509627" sldId="1201"/>
            <ac:spMk id="9" creationId="{0F7C418A-B4F1-0549-48E7-DE2388A787C0}"/>
          </ac:spMkLst>
        </pc:spChg>
        <pc:spChg chg="add mod ord">
          <ac:chgData name="Kahl, Amanda R" userId="47c4ab74-b479-4cf4-b63e-ce9ecc2de57c" providerId="ADAL" clId="{98767311-C095-40BB-B4FB-EE00B2D454AD}" dt="2026-02-26T21:00:34.210" v="970" actId="27636"/>
          <ac:spMkLst>
            <pc:docMk/>
            <pc:sldMk cId="2210509627" sldId="1201"/>
            <ac:spMk id="10" creationId="{FDC46F21-6081-732C-E251-642E53420BC4}"/>
          </ac:spMkLst>
        </pc:spChg>
        <pc:spChg chg="add mod ord">
          <ac:chgData name="Kahl, Amanda R" userId="47c4ab74-b479-4cf4-b63e-ce9ecc2de57c" providerId="ADAL" clId="{98767311-C095-40BB-B4FB-EE00B2D454AD}" dt="2026-02-26T21:03:03.259" v="1005" actId="20577"/>
          <ac:spMkLst>
            <pc:docMk/>
            <pc:sldMk cId="2210509627" sldId="1201"/>
            <ac:spMk id="17" creationId="{672D0B97-8BA2-9966-3A29-A572CD575841}"/>
          </ac:spMkLst>
        </pc:spChg>
        <pc:spChg chg="add mod ord">
          <ac:chgData name="Kahl, Amanda R" userId="47c4ab74-b479-4cf4-b63e-ce9ecc2de57c" providerId="ADAL" clId="{98767311-C095-40BB-B4FB-EE00B2D454AD}" dt="2026-02-23T19:40:15.592" v="801" actId="6549"/>
          <ac:spMkLst>
            <pc:docMk/>
            <pc:sldMk cId="2210509627" sldId="1201"/>
            <ac:spMk id="18" creationId="{27F6D324-B9ED-EDB1-24D2-6B9F816DA107}"/>
          </ac:spMkLst>
        </pc:spChg>
        <pc:spChg chg="mod">
          <ac:chgData name="Kahl, Amanda R" userId="47c4ab74-b479-4cf4-b63e-ce9ecc2de57c" providerId="ADAL" clId="{98767311-C095-40BB-B4FB-EE00B2D454AD}" dt="2026-03-06T13:54:14.198" v="1261" actId="1076"/>
          <ac:spMkLst>
            <pc:docMk/>
            <pc:sldMk cId="2210509627" sldId="1201"/>
            <ac:spMk id="19" creationId="{271A4A81-CBEB-0952-1E5A-E0413E1BBB4F}"/>
          </ac:spMkLst>
        </pc:spChg>
        <pc:spChg chg="mod">
          <ac:chgData name="Kahl, Amanda R" userId="47c4ab74-b479-4cf4-b63e-ce9ecc2de57c" providerId="ADAL" clId="{98767311-C095-40BB-B4FB-EE00B2D454AD}" dt="2026-02-23T19:40:09.334" v="762" actId="14100"/>
          <ac:spMkLst>
            <pc:docMk/>
            <pc:sldMk cId="2210509627" sldId="1201"/>
            <ac:spMk id="20" creationId="{41D99F62-BF09-8E95-2E40-A0A01CA99E42}"/>
          </ac:spMkLst>
        </pc:spChg>
        <pc:spChg chg="mod">
          <ac:chgData name="Kahl, Amanda R" userId="47c4ab74-b479-4cf4-b63e-ce9ecc2de57c" providerId="ADAL" clId="{98767311-C095-40BB-B4FB-EE00B2D454AD}" dt="2026-02-23T19:40:36.335" v="809" actId="27636"/>
          <ac:spMkLst>
            <pc:docMk/>
            <pc:sldMk cId="2210509627" sldId="1201"/>
            <ac:spMk id="21" creationId="{B37C2B01-552C-6B4B-D019-961AAC820743}"/>
          </ac:spMkLst>
        </pc:spChg>
        <pc:spChg chg="mod">
          <ac:chgData name="Kahl, Amanda R" userId="47c4ab74-b479-4cf4-b63e-ce9ecc2de57c" providerId="ADAL" clId="{98767311-C095-40BB-B4FB-EE00B2D454AD}" dt="2026-02-23T19:40:09.334" v="762" actId="14100"/>
          <ac:spMkLst>
            <pc:docMk/>
            <pc:sldMk cId="2210509627" sldId="1201"/>
            <ac:spMk id="22" creationId="{3F7B73A0-36DC-1562-28DD-EC5B535C9015}"/>
          </ac:spMkLst>
        </pc:spChg>
        <pc:spChg chg="add mod ord">
          <ac:chgData name="Kahl, Amanda R" userId="47c4ab74-b479-4cf4-b63e-ce9ecc2de57c" providerId="ADAL" clId="{98767311-C095-40BB-B4FB-EE00B2D454AD}" dt="2026-02-26T19:54:21.261" v="927" actId="14100"/>
          <ac:spMkLst>
            <pc:docMk/>
            <pc:sldMk cId="2210509627" sldId="1201"/>
            <ac:spMk id="23" creationId="{A4F3EF79-0E34-D862-7885-4026EBE06C49}"/>
          </ac:spMkLst>
        </pc:spChg>
        <pc:picChg chg="add mod">
          <ac:chgData name="Kahl, Amanda R" userId="47c4ab74-b479-4cf4-b63e-ce9ecc2de57c" providerId="ADAL" clId="{98767311-C095-40BB-B4FB-EE00B2D454AD}" dt="2026-02-26T19:55:27.062" v="944" actId="1076"/>
          <ac:picMkLst>
            <pc:docMk/>
            <pc:sldMk cId="2210509627" sldId="1201"/>
            <ac:picMk id="2" creationId="{846F8F2B-8CD6-4380-B6A0-882920B4FF45}"/>
          </ac:picMkLst>
        </pc:picChg>
        <pc:picChg chg="add mod">
          <ac:chgData name="Kahl, Amanda R" userId="47c4ab74-b479-4cf4-b63e-ce9ecc2de57c" providerId="ADAL" clId="{98767311-C095-40BB-B4FB-EE00B2D454AD}" dt="2026-03-06T13:54:33.677" v="1266" actId="1076"/>
          <ac:picMkLst>
            <pc:docMk/>
            <pc:sldMk cId="2210509627" sldId="1201"/>
            <ac:picMk id="11" creationId="{86428B99-F860-FF84-0F29-4E4F4206B821}"/>
          </ac:picMkLst>
        </pc:picChg>
        <pc:picChg chg="add mod">
          <ac:chgData name="Kahl, Amanda R" userId="47c4ab74-b479-4cf4-b63e-ce9ecc2de57c" providerId="ADAL" clId="{98767311-C095-40BB-B4FB-EE00B2D454AD}" dt="2026-02-26T21:02:55.765" v="997" actId="1076"/>
          <ac:picMkLst>
            <pc:docMk/>
            <pc:sldMk cId="2210509627" sldId="1201"/>
            <ac:picMk id="12" creationId="{CC24F7D3-5928-45B5-069E-445E3E9C6604}"/>
          </ac:picMkLst>
        </pc:picChg>
        <pc:picChg chg="add mod">
          <ac:chgData name="Kahl, Amanda R" userId="47c4ab74-b479-4cf4-b63e-ce9ecc2de57c" providerId="ADAL" clId="{98767311-C095-40BB-B4FB-EE00B2D454AD}" dt="2026-03-06T13:54:36.754" v="1273" actId="1037"/>
          <ac:picMkLst>
            <pc:docMk/>
            <pc:sldMk cId="2210509627" sldId="1201"/>
            <ac:picMk id="13" creationId="{DCD0BDEC-1E65-E90E-D6D0-89BD922D3F88}"/>
          </ac:picMkLst>
        </pc:picChg>
        <pc:picChg chg="add mod">
          <ac:chgData name="Kahl, Amanda R" userId="47c4ab74-b479-4cf4-b63e-ce9ecc2de57c" providerId="ADAL" clId="{98767311-C095-40BB-B4FB-EE00B2D454AD}" dt="2026-02-26T19:52:10.637" v="906" actId="1076"/>
          <ac:picMkLst>
            <pc:docMk/>
            <pc:sldMk cId="2210509627" sldId="1201"/>
            <ac:picMk id="1026" creationId="{E484079A-BF5A-89AC-B97E-2AEB59D02389}"/>
          </ac:picMkLst>
        </pc:picChg>
        <pc:picChg chg="add mod">
          <ac:chgData name="Kahl, Amanda R" userId="47c4ab74-b479-4cf4-b63e-ce9ecc2de57c" providerId="ADAL" clId="{98767311-C095-40BB-B4FB-EE00B2D454AD}" dt="2026-03-06T13:54:28.443" v="1264" actId="1076"/>
          <ac:picMkLst>
            <pc:docMk/>
            <pc:sldMk cId="2210509627" sldId="1201"/>
            <ac:picMk id="1030" creationId="{AB58361D-D2FD-8512-5D89-6E4311C621BF}"/>
          </ac:picMkLst>
        </pc:picChg>
      </pc:sldChg>
      <pc:sldChg chg="add mod modShow">
        <pc:chgData name="Kahl, Amanda R" userId="47c4ab74-b479-4cf4-b63e-ce9ecc2de57c" providerId="ADAL" clId="{98767311-C095-40BB-B4FB-EE00B2D454AD}" dt="2026-02-23T19:41:04.928" v="839" actId="729"/>
        <pc:sldMkLst>
          <pc:docMk/>
          <pc:sldMk cId="3819854050" sldId="1202"/>
        </pc:sldMkLst>
      </pc:sldChg>
      <pc:sldChg chg="new del">
        <pc:chgData name="Kahl, Amanda R" userId="47c4ab74-b479-4cf4-b63e-ce9ecc2de57c" providerId="ADAL" clId="{98767311-C095-40BB-B4FB-EE00B2D454AD}" dt="2026-02-26T20:59:24.540" v="968" actId="47"/>
        <pc:sldMkLst>
          <pc:docMk/>
          <pc:sldMk cId="2900137948" sldId="1203"/>
        </pc:sldMkLst>
      </pc:sldChg>
      <pc:sldChg chg="addSp delSp modSp add del mod ord setBg modClrScheme chgLayout">
        <pc:chgData name="Kahl, Amanda R" userId="47c4ab74-b479-4cf4-b63e-ce9ecc2de57c" providerId="ADAL" clId="{98767311-C095-40BB-B4FB-EE00B2D454AD}" dt="2026-03-06T13:53:53.937" v="1242" actId="47"/>
        <pc:sldMkLst>
          <pc:docMk/>
          <pc:sldMk cId="3098142428" sldId="1203"/>
        </pc:sldMkLst>
      </pc:sldChg>
      <pc:sldMasterChg chg="modSldLayout">
        <pc:chgData name="Kahl, Amanda R" userId="47c4ab74-b479-4cf4-b63e-ce9ecc2de57c" providerId="ADAL" clId="{98767311-C095-40BB-B4FB-EE00B2D454AD}" dt="2026-02-23T19:35:05.213" v="635" actId="1076"/>
        <pc:sldMasterMkLst>
          <pc:docMk/>
          <pc:sldMasterMk cId="3500581122" sldId="2147483660"/>
        </pc:sldMasterMkLst>
        <pc:sldLayoutChg chg="delSp modSp mod">
          <pc:chgData name="Kahl, Amanda R" userId="47c4ab74-b479-4cf4-b63e-ce9ecc2de57c" providerId="ADAL" clId="{98767311-C095-40BB-B4FB-EE00B2D454AD}" dt="2026-02-23T19:35:05.213" v="635" actId="1076"/>
          <pc:sldLayoutMkLst>
            <pc:docMk/>
            <pc:sldMasterMk cId="3500581122" sldId="2147483660"/>
            <pc:sldLayoutMk cId="2870792095" sldId="2147484237"/>
          </pc:sldLayoutMkLst>
          <pc:spChg chg="mod">
            <ac:chgData name="Kahl, Amanda R" userId="47c4ab74-b479-4cf4-b63e-ce9ecc2de57c" providerId="ADAL" clId="{98767311-C095-40BB-B4FB-EE00B2D454AD}" dt="2026-02-23T19:34:56.573" v="634" actId="1036"/>
            <ac:spMkLst>
              <pc:docMk/>
              <pc:sldMasterMk cId="3500581122" sldId="2147483660"/>
              <pc:sldLayoutMk cId="2870792095" sldId="2147484237"/>
              <ac:spMk id="24" creationId="{279BA4B0-A083-4A1F-9D3B-A041B59E7C22}"/>
            </ac:spMkLst>
          </pc:spChg>
          <pc:spChg chg="mod">
            <ac:chgData name="Kahl, Amanda R" userId="47c4ab74-b479-4cf4-b63e-ce9ecc2de57c" providerId="ADAL" clId="{98767311-C095-40BB-B4FB-EE00B2D454AD}" dt="2026-02-23T19:34:56.573" v="634" actId="1036"/>
            <ac:spMkLst>
              <pc:docMk/>
              <pc:sldMasterMk cId="3500581122" sldId="2147483660"/>
              <pc:sldLayoutMk cId="2870792095" sldId="2147484237"/>
              <ac:spMk id="25" creationId="{8FDD4A4D-E1FC-4E83-A8AA-A324B6B0E441}"/>
            </ac:spMkLst>
          </pc:spChg>
          <pc:spChg chg="mod">
            <ac:chgData name="Kahl, Amanda R" userId="47c4ab74-b479-4cf4-b63e-ce9ecc2de57c" providerId="ADAL" clId="{98767311-C095-40BB-B4FB-EE00B2D454AD}" dt="2026-02-23T19:35:05.213" v="635" actId="1076"/>
            <ac:spMkLst>
              <pc:docMk/>
              <pc:sldMasterMk cId="3500581122" sldId="2147483660"/>
              <pc:sldLayoutMk cId="2870792095" sldId="2147484237"/>
              <ac:spMk id="26" creationId="{DE8E7D5C-ACCB-47E6-A3F5-6F3F51A0F37F}"/>
            </ac:spMkLst>
          </pc:spChg>
          <pc:spChg chg="mod">
            <ac:chgData name="Kahl, Amanda R" userId="47c4ab74-b479-4cf4-b63e-ce9ecc2de57c" providerId="ADAL" clId="{98767311-C095-40BB-B4FB-EE00B2D454AD}" dt="2026-02-23T19:35:05.213" v="635" actId="1076"/>
            <ac:spMkLst>
              <pc:docMk/>
              <pc:sldMasterMk cId="3500581122" sldId="2147483660"/>
              <pc:sldLayoutMk cId="2870792095" sldId="2147484237"/>
              <ac:spMk id="27" creationId="{659D9DC4-BB53-4441-9B74-84922B369948}"/>
            </ac:spMkLst>
          </pc:spChg>
          <pc:spChg chg="mod">
            <ac:chgData name="Kahl, Amanda R" userId="47c4ab74-b479-4cf4-b63e-ce9ecc2de57c" providerId="ADAL" clId="{98767311-C095-40BB-B4FB-EE00B2D454AD}" dt="2026-02-23T19:34:56.573" v="634" actId="1036"/>
            <ac:spMkLst>
              <pc:docMk/>
              <pc:sldMasterMk cId="3500581122" sldId="2147483660"/>
              <pc:sldLayoutMk cId="2870792095" sldId="2147484237"/>
              <ac:spMk id="33" creationId="{6BC08D86-557A-4EB7-B2A4-0782689B99D1}"/>
            </ac:spMkLst>
          </pc:spChg>
          <pc:spChg chg="mod">
            <ac:chgData name="Kahl, Amanda R" userId="47c4ab74-b479-4cf4-b63e-ce9ecc2de57c" providerId="ADAL" clId="{98767311-C095-40BB-B4FB-EE00B2D454AD}" dt="2026-02-23T19:34:56.573" v="634" actId="1036"/>
            <ac:spMkLst>
              <pc:docMk/>
              <pc:sldMasterMk cId="3500581122" sldId="2147483660"/>
              <pc:sldLayoutMk cId="2870792095" sldId="2147484237"/>
              <ac:spMk id="35" creationId="{123E50C5-092D-4191-9A0B-F3C51561D562}"/>
            </ac:spMkLst>
          </pc:spChg>
          <pc:spChg chg="mod">
            <ac:chgData name="Kahl, Amanda R" userId="47c4ab74-b479-4cf4-b63e-ce9ecc2de57c" providerId="ADAL" clId="{98767311-C095-40BB-B4FB-EE00B2D454AD}" dt="2026-02-23T19:35:05.213" v="635" actId="1076"/>
            <ac:spMkLst>
              <pc:docMk/>
              <pc:sldMasterMk cId="3500581122" sldId="2147483660"/>
              <pc:sldLayoutMk cId="2870792095" sldId="2147484237"/>
              <ac:spMk id="36" creationId="{3E524A13-F71C-45F7-92E6-985C4CB9E331}"/>
            </ac:spMkLst>
          </pc:spChg>
          <pc:spChg chg="mod">
            <ac:chgData name="Kahl, Amanda R" userId="47c4ab74-b479-4cf4-b63e-ce9ecc2de57c" providerId="ADAL" clId="{98767311-C095-40BB-B4FB-EE00B2D454AD}" dt="2026-02-23T19:35:05.213" v="635" actId="1076"/>
            <ac:spMkLst>
              <pc:docMk/>
              <pc:sldMasterMk cId="3500581122" sldId="2147483660"/>
              <pc:sldLayoutMk cId="2870792095" sldId="2147484237"/>
              <ac:spMk id="37" creationId="{7CA7FF6D-951D-4682-9C40-A6BB36ABEA84}"/>
            </ac:spMkLst>
          </pc:spChg>
          <pc:cxnChg chg="mod">
            <ac:chgData name="Kahl, Amanda R" userId="47c4ab74-b479-4cf4-b63e-ce9ecc2de57c" providerId="ADAL" clId="{98767311-C095-40BB-B4FB-EE00B2D454AD}" dt="2026-02-23T19:34:56.573" v="634" actId="1036"/>
            <ac:cxnSpMkLst>
              <pc:docMk/>
              <pc:sldMasterMk cId="3500581122" sldId="2147483660"/>
              <pc:sldLayoutMk cId="2870792095" sldId="2147484237"/>
              <ac:cxnSpMk id="9" creationId="{6FCD7C05-8E7C-4679-B83F-CDDB1BDA2031}"/>
            </ac:cxnSpMkLst>
          </pc:cxnChg>
          <pc:cxnChg chg="mod">
            <ac:chgData name="Kahl, Amanda R" userId="47c4ab74-b479-4cf4-b63e-ce9ecc2de57c" providerId="ADAL" clId="{98767311-C095-40BB-B4FB-EE00B2D454AD}" dt="2026-02-23T19:34:40.660" v="620" actId="14100"/>
            <ac:cxnSpMkLst>
              <pc:docMk/>
              <pc:sldMasterMk cId="3500581122" sldId="2147483660"/>
              <pc:sldLayoutMk cId="2870792095" sldId="2147484237"/>
              <ac:cxnSpMk id="28" creationId="{AA23041F-D604-4688-B75A-90D37AFDDB0E}"/>
            </ac:cxnSpMkLst>
          </pc:cxnChg>
          <pc:cxnChg chg="mod">
            <ac:chgData name="Kahl, Amanda R" userId="47c4ab74-b479-4cf4-b63e-ce9ecc2de57c" providerId="ADAL" clId="{98767311-C095-40BB-B4FB-EE00B2D454AD}" dt="2026-02-23T19:35:05.213" v="635" actId="1076"/>
            <ac:cxnSpMkLst>
              <pc:docMk/>
              <pc:sldMasterMk cId="3500581122" sldId="2147483660"/>
              <pc:sldLayoutMk cId="2870792095" sldId="2147484237"/>
              <ac:cxnSpMk id="32" creationId="{3C85CAC7-8545-4ED7-8312-FBC92F7F9DA5}"/>
            </ac:cxnSpMkLst>
          </pc:cxnChg>
        </pc:sldLayoutChg>
      </pc:sldMasterChg>
    </pc:docChg>
  </pc:docChgLst>
  <pc:docChgLst>
    <pc:chgData name="Kahl, Amanda R" userId="47c4ab74-b479-4cf4-b63e-ce9ecc2de57c" providerId="ADAL" clId="{2B8D4852-39EE-47DE-BA89-246E10BF99EE}"/>
    <pc:docChg chg="delMainMaster modMainMaster">
      <pc:chgData name="Kahl, Amanda R" userId="47c4ab74-b479-4cf4-b63e-ce9ecc2de57c" providerId="ADAL" clId="{2B8D4852-39EE-47DE-BA89-246E10BF99EE}" dt="2025-10-20T18:49:09.447" v="1"/>
      <pc:docMkLst>
        <pc:docMk/>
      </pc:docMkLst>
      <pc:sldMasterChg chg="delSldLayout modSldLayout sldLayoutOrd">
        <pc:chgData name="Kahl, Amanda R" userId="47c4ab74-b479-4cf4-b63e-ce9ecc2de57c" providerId="ADAL" clId="{2B8D4852-39EE-47DE-BA89-246E10BF99EE}" dt="2025-10-20T18:49:09.447" v="1"/>
        <pc:sldMasterMkLst>
          <pc:docMk/>
          <pc:sldMasterMk cId="3500581122" sldId="2147483660"/>
        </pc:sldMasterMkLst>
        <pc:sldLayoutChg chg="modSp mod ord">
          <pc:chgData name="Kahl, Amanda R" userId="47c4ab74-b479-4cf4-b63e-ce9ecc2de57c" providerId="ADAL" clId="{2B8D4852-39EE-47DE-BA89-246E10BF99EE}" dt="2025-10-20T18:49:09.367" v="0"/>
          <pc:sldLayoutMkLst>
            <pc:docMk/>
            <pc:sldMasterMk cId="3500581122" sldId="2147483660"/>
            <pc:sldLayoutMk cId="3155855138" sldId="214748415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92171878" sldId="214748415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918932485" sldId="214748415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659985027" sldId="2147484160"/>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153802428" sldId="214748416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616783432" sldId="214748416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985423680" sldId="214748416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644722517" sldId="214748416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04786330" sldId="214748416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204568431" sldId="214748416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796554069" sldId="214748416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5864072" sldId="214748416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02934776" sldId="214748416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646702144" sldId="214748417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693019992" sldId="2147484171"/>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2112711863" sldId="214748417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293788026" sldId="214748417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48353891" sldId="214748417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525074944" sldId="214748417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075352068" sldId="214748417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101297748" sldId="214748417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612661478" sldId="214748417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171041327" sldId="214748417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65519610" sldId="214748418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639689929" sldId="214748418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701817428" sldId="214748418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059618893" sldId="214748418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742431415" sldId="214748418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520576256" sldId="214748418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772182084" sldId="214748418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212954932" sldId="214748418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536351440" sldId="214748418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896256880" sldId="214748418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743626215" sldId="214748419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519617210" sldId="214748419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660751976" sldId="2147484192"/>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3332001491" sldId="2147484193"/>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1645422233" sldId="2147484194"/>
          </pc:sldLayoutMkLst>
        </pc:sldLayoutChg>
        <pc:sldLayoutChg chg="modSp mod ord">
          <pc:chgData name="Kahl, Amanda R" userId="47c4ab74-b479-4cf4-b63e-ce9ecc2de57c" providerId="ADAL" clId="{2B8D4852-39EE-47DE-BA89-246E10BF99EE}" dt="2025-10-20T18:49:09.367" v="0"/>
          <pc:sldLayoutMkLst>
            <pc:docMk/>
            <pc:sldMasterMk cId="3500581122" sldId="2147483660"/>
            <pc:sldLayoutMk cId="1486346664" sldId="214748419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480030179" sldId="214748419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277955251" sldId="214748419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711996106" sldId="214748419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50640709" sldId="2147484200"/>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3972453500" sldId="214748420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651851316" sldId="214748420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089091846" sldId="214748420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705620312" sldId="214748420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198538789" sldId="214748420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361452505" sldId="214748420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913038863" sldId="214748420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807828511" sldId="214748420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730754765" sldId="214748420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437586581" sldId="214748421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809024183" sldId="2147484211"/>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847560260" sldId="214748421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574834834" sldId="214748421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65537476" sldId="214748421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861483550" sldId="214748421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949590896" sldId="214748421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214482948" sldId="214748421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626461531" sldId="214748421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931776623" sldId="214748421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539840377" sldId="214748422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9459471" sldId="214748422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958198924" sldId="2147484222"/>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410222394" sldId="2147484223"/>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357819331" sldId="214748422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100794560" sldId="2147484225"/>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154789353" sldId="2147484226"/>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42987943" sldId="2147484227"/>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426432701" sldId="2147484228"/>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791203903" sldId="2147484229"/>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706676470" sldId="2147484230"/>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2047443158" sldId="2147484231"/>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4292997783" sldId="2147484232"/>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2072716093" sldId="2147484233"/>
          </pc:sldLayoutMkLst>
        </pc:sldLayoutChg>
        <pc:sldLayoutChg chg="del mod ord">
          <pc:chgData name="Kahl, Amanda R" userId="47c4ab74-b479-4cf4-b63e-ce9ecc2de57c" providerId="ADAL" clId="{2B8D4852-39EE-47DE-BA89-246E10BF99EE}" dt="2025-10-20T18:49:09.447" v="1"/>
          <pc:sldLayoutMkLst>
            <pc:docMk/>
            <pc:sldMasterMk cId="3500581122" sldId="2147483660"/>
            <pc:sldLayoutMk cId="1777165140" sldId="2147484234"/>
          </pc:sldLayoutMkLst>
        </pc:sldLayoutChg>
        <pc:sldLayoutChg chg="modSp del mod ord">
          <pc:chgData name="Kahl, Amanda R" userId="47c4ab74-b479-4cf4-b63e-ce9ecc2de57c" providerId="ADAL" clId="{2B8D4852-39EE-47DE-BA89-246E10BF99EE}" dt="2025-10-20T18:49:09.447" v="1"/>
          <pc:sldLayoutMkLst>
            <pc:docMk/>
            <pc:sldMasterMk cId="3500581122" sldId="2147483660"/>
            <pc:sldLayoutMk cId="3289931050" sldId="2147484235"/>
          </pc:sldLayoutMkLst>
        </pc:sldLayoutChg>
        <pc:sldLayoutChg chg="modSp mod ord">
          <pc:chgData name="Kahl, Amanda R" userId="47c4ab74-b479-4cf4-b63e-ce9ecc2de57c" providerId="ADAL" clId="{2B8D4852-39EE-47DE-BA89-246E10BF99EE}" dt="2025-10-20T18:49:09.367" v="0"/>
          <pc:sldLayoutMkLst>
            <pc:docMk/>
            <pc:sldMasterMk cId="3500581122" sldId="2147483660"/>
            <pc:sldLayoutMk cId="2219138363" sldId="2147484236"/>
          </pc:sldLayoutMkLst>
        </pc:sldLayoutChg>
      </pc:sldMasterChg>
      <pc:sldMasterChg chg="del sldLayoutOrd">
        <pc:chgData name="Kahl, Amanda R" userId="47c4ab74-b479-4cf4-b63e-ce9ecc2de57c" providerId="ADAL" clId="{2B8D4852-39EE-47DE-BA89-246E10BF99EE}" dt="2025-10-20T18:49:09.447" v="1"/>
        <pc:sldMasterMkLst>
          <pc:docMk/>
          <pc:sldMasterMk cId="1695858053" sldId="2147484156"/>
        </pc:sldMasterMkLst>
      </pc:sldMasterChg>
      <pc:sldMasterChg chg="del sldLayoutOrd">
        <pc:chgData name="Kahl, Amanda R" userId="47c4ab74-b479-4cf4-b63e-ce9ecc2de57c" providerId="ADAL" clId="{2B8D4852-39EE-47DE-BA89-246E10BF99EE}" dt="2025-10-20T18:49:09.447" v="1"/>
        <pc:sldMasterMkLst>
          <pc:docMk/>
          <pc:sldMasterMk cId="2354701871" sldId="2147484196"/>
        </pc:sldMasterMkLst>
      </pc:sldMasterChg>
    </pc:docChg>
  </pc:docChgLst>
  <pc:docChgLst>
    <pc:chgData name="Kahl, Amanda R" userId="47c4ab74-b479-4cf4-b63e-ce9ecc2de57c" providerId="ADAL" clId="{E6B8D4C3-0AC8-403A-9C08-09A6E3AFBBEF}"/>
    <pc:docChg chg="custSel addSld modSld sldOrd">
      <pc:chgData name="Kahl, Amanda R" userId="47c4ab74-b479-4cf4-b63e-ce9ecc2de57c" providerId="ADAL" clId="{E6B8D4C3-0AC8-403A-9C08-09A6E3AFBBEF}" dt="2026-04-08T13:32:02.334" v="33" actId="20577"/>
      <pc:docMkLst>
        <pc:docMk/>
      </pc:docMkLst>
      <pc:sldChg chg="modSp mod">
        <pc:chgData name="Kahl, Amanda R" userId="47c4ab74-b479-4cf4-b63e-ce9ecc2de57c" providerId="ADAL" clId="{E6B8D4C3-0AC8-403A-9C08-09A6E3AFBBEF}" dt="2026-04-08T13:32:02.334" v="33" actId="20577"/>
        <pc:sldMkLst>
          <pc:docMk/>
          <pc:sldMk cId="4144473597" sldId="871"/>
        </pc:sldMkLst>
        <pc:spChg chg="mod">
          <ac:chgData name="Kahl, Amanda R" userId="47c4ab74-b479-4cf4-b63e-ce9ecc2de57c" providerId="ADAL" clId="{E6B8D4C3-0AC8-403A-9C08-09A6E3AFBBEF}" dt="2026-04-08T13:32:02.334" v="33" actId="20577"/>
          <ac:spMkLst>
            <pc:docMk/>
            <pc:sldMk cId="4144473597" sldId="871"/>
            <ac:spMk id="4" creationId="{BA11E030-626D-41E5-1707-18DC57982946}"/>
          </ac:spMkLst>
        </pc:spChg>
      </pc:sldChg>
      <pc:sldChg chg="modSp mod">
        <pc:chgData name="Kahl, Amanda R" userId="47c4ab74-b479-4cf4-b63e-ce9ecc2de57c" providerId="ADAL" clId="{E6B8D4C3-0AC8-403A-9C08-09A6E3AFBBEF}" dt="2026-04-08T13:31:04.933" v="16" actId="27636"/>
        <pc:sldMkLst>
          <pc:docMk/>
          <pc:sldMk cId="404184867" sldId="911"/>
        </pc:sldMkLst>
      </pc:sldChg>
      <pc:sldChg chg="modSp mod">
        <pc:chgData name="Kahl, Amanda R" userId="47c4ab74-b479-4cf4-b63e-ce9ecc2de57c" providerId="ADAL" clId="{E6B8D4C3-0AC8-403A-9C08-09A6E3AFBBEF}" dt="2026-04-08T13:31:22.053" v="22" actId="6549"/>
        <pc:sldMkLst>
          <pc:docMk/>
          <pc:sldMk cId="616365029" sldId="926"/>
        </pc:sldMkLst>
      </pc:sldChg>
      <pc:sldChg chg="modSp mod">
        <pc:chgData name="Kahl, Amanda R" userId="47c4ab74-b479-4cf4-b63e-ce9ecc2de57c" providerId="ADAL" clId="{E6B8D4C3-0AC8-403A-9C08-09A6E3AFBBEF}" dt="2026-04-08T13:31:12.103" v="19" actId="6549"/>
        <pc:sldMkLst>
          <pc:docMk/>
          <pc:sldMk cId="2578585103" sldId="1139"/>
        </pc:sldMkLst>
      </pc:sldChg>
      <pc:sldChg chg="modSp mod">
        <pc:chgData name="Kahl, Amanda R" userId="47c4ab74-b479-4cf4-b63e-ce9ecc2de57c" providerId="ADAL" clId="{E6B8D4C3-0AC8-403A-9C08-09A6E3AFBBEF}" dt="2026-04-08T13:31:16.663" v="20" actId="6549"/>
        <pc:sldMkLst>
          <pc:docMk/>
          <pc:sldMk cId="1375823629" sldId="1192"/>
        </pc:sldMkLst>
      </pc:sldChg>
      <pc:sldChg chg="modSp mod">
        <pc:chgData name="Kahl, Amanda R" userId="47c4ab74-b479-4cf4-b63e-ce9ecc2de57c" providerId="ADAL" clId="{E6B8D4C3-0AC8-403A-9C08-09A6E3AFBBEF}" dt="2026-04-08T13:30:58.048" v="13" actId="6549"/>
        <pc:sldMkLst>
          <pc:docMk/>
          <pc:sldMk cId="1595975224" sldId="1200"/>
        </pc:sldMkLst>
        <pc:spChg chg="mod">
          <ac:chgData name="Kahl, Amanda R" userId="47c4ab74-b479-4cf4-b63e-ce9ecc2de57c" providerId="ADAL" clId="{E6B8D4C3-0AC8-403A-9C08-09A6E3AFBBEF}" dt="2026-04-08T13:30:58.048" v="13" actId="6549"/>
          <ac:spMkLst>
            <pc:docMk/>
            <pc:sldMk cId="1595975224" sldId="1200"/>
            <ac:spMk id="5" creationId="{292B52B7-55DE-139A-BE4B-80D2E8B7A9A6}"/>
          </ac:spMkLst>
        </pc:spChg>
      </pc:sldChg>
      <pc:sldChg chg="delSp modSp add mod ord">
        <pc:chgData name="Kahl, Amanda R" userId="47c4ab74-b479-4cf4-b63e-ce9ecc2de57c" providerId="ADAL" clId="{E6B8D4C3-0AC8-403A-9C08-09A6E3AFBBEF}" dt="2026-04-08T13:31:49.661" v="28" actId="1076"/>
        <pc:sldMkLst>
          <pc:docMk/>
          <pc:sldMk cId="1588848356" sldId="1203"/>
        </pc:sldMkLst>
      </pc:sldChg>
    </pc:docChg>
  </pc:docChgLst>
  <pc:docChgLst>
    <pc:chgData name="Kahl, Amanda R" userId="47c4ab74-b479-4cf4-b63e-ce9ecc2de57c" providerId="ADAL" clId="{B3421A43-BC1B-43B3-A189-35058D795253}"/>
    <pc:docChg chg="modSld">
      <pc:chgData name="Kahl, Amanda R" userId="47c4ab74-b479-4cf4-b63e-ce9ecc2de57c" providerId="ADAL" clId="{B3421A43-BC1B-43B3-A189-35058D795253}" dt="2025-12-03T16:45:44.130" v="4" actId="20577"/>
      <pc:docMkLst>
        <pc:docMk/>
      </pc:docMkLst>
      <pc:sldChg chg="modSp mod">
        <pc:chgData name="Kahl, Amanda R" userId="47c4ab74-b479-4cf4-b63e-ce9ecc2de57c" providerId="ADAL" clId="{B3421A43-BC1B-43B3-A189-35058D795253}" dt="2025-12-03T16:45:44.130" v="4" actId="20577"/>
        <pc:sldMkLst>
          <pc:docMk/>
          <pc:sldMk cId="864983514" sldId="11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owa-my.sharepoint.com/personal/akahl_uiowa_edu/Documents/99%20Counties%20-%20Tableau/Slides/AAIR%20IA%20vs%20US%20Line%20graph%2006.30.2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iowa-my.sharepoint.com/personal/akahl_uiowa_edu/Documents/99%20Counties%20-%20Tableau/Slides/Pediatric%20cancer%20data%202018-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owa-my.sharepoint.com/personal/akahl_uiowa_edu/Documents/99%20Counties%20-%20Tableau/Slides/Pediatric%20cancer%20data%202018-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owa-my.sharepoint.com/personal/akahl_uiowa_edu/Documents/99%20Counties%20-%20Tableau/Slides/Pediatric%20cancer%20data%202018-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oleObject" Target="file:///\\ph-icr-ept.iowa.uiowa.edu\ph-icr-ept\Central_Staff\akahl\Reports%20-%20not%20hospital\99%20Counties\Chickasaw\Chickasaw%20graphs%2002.12.25.xlsx" TargetMode="External"/><Relationship Id="rId1" Type="http://schemas.openxmlformats.org/officeDocument/2006/relationships/image" Target="../media/image51.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Sheet2!$Q$1:$Q$2</c:f>
              <c:strCache>
                <c:ptCount val="2"/>
                <c:pt idx="0">
                  <c:v>Iowa</c:v>
                </c:pt>
                <c:pt idx="1">
                  <c:v>Trend</c:v>
                </c:pt>
              </c:strCache>
            </c:strRef>
          </c:tx>
          <c:spPr>
            <a:ln w="50800" cap="rnd">
              <a:solidFill>
                <a:schemeClr val="accent1">
                  <a:alpha val="30000"/>
                </a:schemeClr>
              </a:solidFill>
              <a:round/>
            </a:ln>
            <a:effectLst/>
          </c:spPr>
          <c:marker>
            <c:symbol val="none"/>
          </c:marker>
          <c:cat>
            <c:numRef>
              <c:f>Sheet2!$O$3:$O$24</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extLst/>
            </c:numRef>
          </c:cat>
          <c:val>
            <c:numRef>
              <c:f>Sheet2!$Q$3:$Q$24</c:f>
              <c:numCache>
                <c:formatCode>General</c:formatCode>
                <c:ptCount val="21"/>
                <c:pt idx="0">
                  <c:v>494.41</c:v>
                </c:pt>
                <c:pt idx="1">
                  <c:v>493.37</c:v>
                </c:pt>
                <c:pt idx="2">
                  <c:v>492.34</c:v>
                </c:pt>
                <c:pt idx="3">
                  <c:v>491.31</c:v>
                </c:pt>
                <c:pt idx="4">
                  <c:v>490.28</c:v>
                </c:pt>
                <c:pt idx="5">
                  <c:v>489.26</c:v>
                </c:pt>
                <c:pt idx="6">
                  <c:v>488.24</c:v>
                </c:pt>
                <c:pt idx="7">
                  <c:v>487.21</c:v>
                </c:pt>
                <c:pt idx="8">
                  <c:v>486.2</c:v>
                </c:pt>
                <c:pt idx="9">
                  <c:v>485.18</c:v>
                </c:pt>
                <c:pt idx="10">
                  <c:v>484.16</c:v>
                </c:pt>
                <c:pt idx="11">
                  <c:v>483.15</c:v>
                </c:pt>
                <c:pt idx="12">
                  <c:v>486.36</c:v>
                </c:pt>
                <c:pt idx="13">
                  <c:v>489.59</c:v>
                </c:pt>
                <c:pt idx="14">
                  <c:v>492.83</c:v>
                </c:pt>
                <c:pt idx="15">
                  <c:v>496.11</c:v>
                </c:pt>
                <c:pt idx="16">
                  <c:v>499.4</c:v>
                </c:pt>
                <c:pt idx="17">
                  <c:v>502.71</c:v>
                </c:pt>
                <c:pt idx="18">
                  <c:v>506.05</c:v>
                </c:pt>
                <c:pt idx="19">
                  <c:v>509.41</c:v>
                </c:pt>
                <c:pt idx="20">
                  <c:v>512.79</c:v>
                </c:pt>
              </c:numCache>
              <c:extLst/>
            </c:numRef>
          </c:val>
          <c:smooth val="0"/>
          <c:extLst>
            <c:ext xmlns:c16="http://schemas.microsoft.com/office/drawing/2014/chart" uri="{C3380CC4-5D6E-409C-BE32-E72D297353CC}">
              <c16:uniqueId val="{00000000-8120-44DD-90F0-67B598042A99}"/>
            </c:ext>
          </c:extLst>
        </c:ser>
        <c:ser>
          <c:idx val="0"/>
          <c:order val="1"/>
          <c:tx>
            <c:strRef>
              <c:f>Sheet2!$P$1:$P$2</c:f>
              <c:strCache>
                <c:ptCount val="2"/>
                <c:pt idx="0">
                  <c:v>Iowa</c:v>
                </c:pt>
                <c:pt idx="1">
                  <c:v>Incidence</c:v>
                </c:pt>
              </c:strCache>
            </c:strRef>
          </c:tx>
          <c:spPr>
            <a:ln w="50800" cap="rnd">
              <a:solidFill>
                <a:schemeClr val="accent1"/>
              </a:solidFill>
              <a:round/>
            </a:ln>
            <a:effectLst/>
          </c:spPr>
          <c:marker>
            <c:symbol val="none"/>
          </c:marker>
          <c:cat>
            <c:numRef>
              <c:f>Sheet2!$O$3:$O$24</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extLst/>
            </c:numRef>
          </c:cat>
          <c:val>
            <c:numRef>
              <c:f>Sheet2!$P$3:$P$24</c:f>
              <c:numCache>
                <c:formatCode>General</c:formatCode>
                <c:ptCount val="21"/>
                <c:pt idx="0">
                  <c:v>498.05</c:v>
                </c:pt>
                <c:pt idx="1">
                  <c:v>486.46</c:v>
                </c:pt>
                <c:pt idx="2">
                  <c:v>486.59</c:v>
                </c:pt>
                <c:pt idx="3">
                  <c:v>489.7</c:v>
                </c:pt>
                <c:pt idx="4">
                  <c:v>493.01</c:v>
                </c:pt>
                <c:pt idx="5">
                  <c:v>489.1</c:v>
                </c:pt>
                <c:pt idx="6">
                  <c:v>487.28</c:v>
                </c:pt>
                <c:pt idx="7">
                  <c:v>499.02</c:v>
                </c:pt>
                <c:pt idx="8">
                  <c:v>492.09</c:v>
                </c:pt>
                <c:pt idx="9">
                  <c:v>488.8</c:v>
                </c:pt>
                <c:pt idx="10">
                  <c:v>474.58</c:v>
                </c:pt>
                <c:pt idx="11">
                  <c:v>471.3</c:v>
                </c:pt>
                <c:pt idx="12">
                  <c:v>488.34</c:v>
                </c:pt>
                <c:pt idx="13">
                  <c:v>490.11</c:v>
                </c:pt>
                <c:pt idx="14">
                  <c:v>494.74</c:v>
                </c:pt>
                <c:pt idx="15">
                  <c:v>497.85</c:v>
                </c:pt>
                <c:pt idx="16">
                  <c:v>499.97</c:v>
                </c:pt>
                <c:pt idx="17">
                  <c:v>510.17</c:v>
                </c:pt>
                <c:pt idx="18">
                  <c:v>509.9</c:v>
                </c:pt>
                <c:pt idx="19">
                  <c:v>509.44</c:v>
                </c:pt>
                <c:pt idx="20">
                  <c:v>505.87</c:v>
                </c:pt>
              </c:numCache>
              <c:extLst/>
            </c:numRef>
          </c:val>
          <c:smooth val="0"/>
          <c:extLst>
            <c:ext xmlns:c16="http://schemas.microsoft.com/office/drawing/2014/chart" uri="{C3380CC4-5D6E-409C-BE32-E72D297353CC}">
              <c16:uniqueId val="{00000001-8120-44DD-90F0-67B598042A99}"/>
            </c:ext>
          </c:extLst>
        </c:ser>
        <c:ser>
          <c:idx val="3"/>
          <c:order val="2"/>
          <c:tx>
            <c:strRef>
              <c:f>Sheet2!$S$1:$S$2</c:f>
              <c:strCache>
                <c:ptCount val="2"/>
                <c:pt idx="0">
                  <c:v>US</c:v>
                </c:pt>
                <c:pt idx="1">
                  <c:v>Trend</c:v>
                </c:pt>
              </c:strCache>
            </c:strRef>
          </c:tx>
          <c:spPr>
            <a:ln w="50800" cap="rnd">
              <a:solidFill>
                <a:schemeClr val="accent2">
                  <a:alpha val="30000"/>
                </a:schemeClr>
              </a:solidFill>
              <a:round/>
            </a:ln>
            <a:effectLst/>
          </c:spPr>
          <c:marker>
            <c:symbol val="none"/>
          </c:marker>
          <c:cat>
            <c:numRef>
              <c:f>Sheet2!$O$3:$O$24</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extLst/>
            </c:numRef>
          </c:cat>
          <c:val>
            <c:numRef>
              <c:f>Sheet2!$S$3:$S$24</c:f>
              <c:numCache>
                <c:formatCode>General</c:formatCode>
                <c:ptCount val="21"/>
                <c:pt idx="0">
                  <c:v>487.45</c:v>
                </c:pt>
                <c:pt idx="1">
                  <c:v>482.92</c:v>
                </c:pt>
                <c:pt idx="2">
                  <c:v>478.43</c:v>
                </c:pt>
                <c:pt idx="3">
                  <c:v>481.93</c:v>
                </c:pt>
                <c:pt idx="4">
                  <c:v>485.46</c:v>
                </c:pt>
                <c:pt idx="5">
                  <c:v>489.02</c:v>
                </c:pt>
                <c:pt idx="6">
                  <c:v>483.83</c:v>
                </c:pt>
                <c:pt idx="7">
                  <c:v>478.7</c:v>
                </c:pt>
                <c:pt idx="8">
                  <c:v>473.62</c:v>
                </c:pt>
                <c:pt idx="9">
                  <c:v>468.6</c:v>
                </c:pt>
                <c:pt idx="10">
                  <c:v>463.63</c:v>
                </c:pt>
                <c:pt idx="11">
                  <c:v>458.71</c:v>
                </c:pt>
                <c:pt idx="12">
                  <c:v>459.45</c:v>
                </c:pt>
                <c:pt idx="13">
                  <c:v>460.18</c:v>
                </c:pt>
                <c:pt idx="14">
                  <c:v>460.92</c:v>
                </c:pt>
                <c:pt idx="15">
                  <c:v>461.66</c:v>
                </c:pt>
                <c:pt idx="16">
                  <c:v>462.4</c:v>
                </c:pt>
                <c:pt idx="17">
                  <c:v>463.14</c:v>
                </c:pt>
                <c:pt idx="18">
                  <c:v>456.85</c:v>
                </c:pt>
                <c:pt idx="19">
                  <c:v>450.65</c:v>
                </c:pt>
                <c:pt idx="20">
                  <c:v>444.53</c:v>
                </c:pt>
              </c:numCache>
              <c:extLst/>
            </c:numRef>
          </c:val>
          <c:smooth val="0"/>
          <c:extLst>
            <c:ext xmlns:c16="http://schemas.microsoft.com/office/drawing/2014/chart" uri="{C3380CC4-5D6E-409C-BE32-E72D297353CC}">
              <c16:uniqueId val="{00000002-8120-44DD-90F0-67B598042A99}"/>
            </c:ext>
          </c:extLst>
        </c:ser>
        <c:ser>
          <c:idx val="2"/>
          <c:order val="3"/>
          <c:tx>
            <c:strRef>
              <c:f>Sheet2!$R$1:$R$2</c:f>
              <c:strCache>
                <c:ptCount val="2"/>
                <c:pt idx="0">
                  <c:v>US</c:v>
                </c:pt>
                <c:pt idx="1">
                  <c:v>Incidence</c:v>
                </c:pt>
              </c:strCache>
            </c:strRef>
          </c:tx>
          <c:spPr>
            <a:ln w="50800" cap="rnd">
              <a:solidFill>
                <a:schemeClr val="accent2"/>
              </a:solidFill>
              <a:round/>
            </a:ln>
            <a:effectLst/>
          </c:spPr>
          <c:marker>
            <c:symbol val="none"/>
          </c:marker>
          <c:cat>
            <c:numRef>
              <c:f>Sheet2!$O$3:$O$24</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extLst/>
            </c:numRef>
          </c:cat>
          <c:val>
            <c:numRef>
              <c:f>Sheet2!$R$3:$R$24</c:f>
              <c:numCache>
                <c:formatCode>General</c:formatCode>
                <c:ptCount val="21"/>
                <c:pt idx="0">
                  <c:v>489.17</c:v>
                </c:pt>
                <c:pt idx="1">
                  <c:v>480.55</c:v>
                </c:pt>
                <c:pt idx="2">
                  <c:v>480.3</c:v>
                </c:pt>
                <c:pt idx="3">
                  <c:v>481.34</c:v>
                </c:pt>
                <c:pt idx="4">
                  <c:v>484.07</c:v>
                </c:pt>
                <c:pt idx="5">
                  <c:v>488.44</c:v>
                </c:pt>
                <c:pt idx="6">
                  <c:v>485.29</c:v>
                </c:pt>
                <c:pt idx="7">
                  <c:v>480.84</c:v>
                </c:pt>
                <c:pt idx="8">
                  <c:v>470.38</c:v>
                </c:pt>
                <c:pt idx="9">
                  <c:v>472.23</c:v>
                </c:pt>
                <c:pt idx="10">
                  <c:v>460.11</c:v>
                </c:pt>
                <c:pt idx="11">
                  <c:v>460.49</c:v>
                </c:pt>
                <c:pt idx="12">
                  <c:v>458.7</c:v>
                </c:pt>
                <c:pt idx="13">
                  <c:v>462.04</c:v>
                </c:pt>
                <c:pt idx="14">
                  <c:v>460.38</c:v>
                </c:pt>
                <c:pt idx="15">
                  <c:v>460.16</c:v>
                </c:pt>
                <c:pt idx="16">
                  <c:v>460</c:v>
                </c:pt>
                <c:pt idx="17">
                  <c:v>464.66</c:v>
                </c:pt>
                <c:pt idx="18">
                  <c:v>459</c:v>
                </c:pt>
                <c:pt idx="19">
                  <c:v>454.1</c:v>
                </c:pt>
                <c:pt idx="20">
                  <c:v>442.25</c:v>
                </c:pt>
              </c:numCache>
              <c:extLst/>
            </c:numRef>
          </c:val>
          <c:smooth val="0"/>
          <c:extLst>
            <c:ext xmlns:c16="http://schemas.microsoft.com/office/drawing/2014/chart" uri="{C3380CC4-5D6E-409C-BE32-E72D297353CC}">
              <c16:uniqueId val="{00000003-8120-44DD-90F0-67B598042A99}"/>
            </c:ext>
          </c:extLst>
        </c:ser>
        <c:dLbls>
          <c:showLegendKey val="0"/>
          <c:showVal val="0"/>
          <c:showCatName val="0"/>
          <c:showSerName val="0"/>
          <c:showPercent val="0"/>
          <c:showBubbleSize val="0"/>
        </c:dLbls>
        <c:smooth val="0"/>
        <c:axId val="1904473168"/>
        <c:axId val="1904461648"/>
      </c:lineChart>
      <c:catAx>
        <c:axId val="1904473168"/>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crossAx val="1904461648"/>
        <c:crosses val="autoZero"/>
        <c:auto val="1"/>
        <c:lblAlgn val="ctr"/>
        <c:lblOffset val="100"/>
        <c:tickLblSkip val="2"/>
        <c:noMultiLvlLbl val="0"/>
      </c:catAx>
      <c:valAx>
        <c:axId val="1904461648"/>
        <c:scaling>
          <c:orientation val="minMax"/>
          <c:min val="400"/>
        </c:scaling>
        <c:delete val="0"/>
        <c:axPos val="l"/>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en-US"/>
          </a:p>
        </c:txPr>
        <c:crossAx val="190447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bg1">
              <a:lumMod val="5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mortality!$D$2:$D$3</c:f>
              <c:strCache>
                <c:ptCount val="2"/>
                <c:pt idx="0">
                  <c:v>Iowa</c:v>
                </c:pt>
                <c:pt idx="1">
                  <c:v>Trend</c:v>
                </c:pt>
              </c:strCache>
            </c:strRef>
          </c:tx>
          <c:spPr>
            <a:ln w="63500" cap="rnd">
              <a:solidFill>
                <a:schemeClr val="accent1">
                  <a:alpha val="30000"/>
                </a:schemeClr>
              </a:solidFill>
              <a:round/>
            </a:ln>
            <a:effectLst/>
          </c:spPr>
          <c:marker>
            <c:symbol val="none"/>
          </c:marker>
          <c:cat>
            <c:numRef>
              <c:f>mortality!$B$6:$B$27</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extLst/>
            </c:numRef>
          </c:cat>
          <c:val>
            <c:numRef>
              <c:f>mortality!$D$6:$D$27</c:f>
              <c:numCache>
                <c:formatCode>General</c:formatCode>
                <c:ptCount val="22"/>
                <c:pt idx="0">
                  <c:v>186.75</c:v>
                </c:pt>
                <c:pt idx="1">
                  <c:v>184.94</c:v>
                </c:pt>
                <c:pt idx="2">
                  <c:v>183.16</c:v>
                </c:pt>
                <c:pt idx="3">
                  <c:v>181.39</c:v>
                </c:pt>
                <c:pt idx="4">
                  <c:v>179.63</c:v>
                </c:pt>
                <c:pt idx="5">
                  <c:v>177.9</c:v>
                </c:pt>
                <c:pt idx="6">
                  <c:v>176.18</c:v>
                </c:pt>
                <c:pt idx="7">
                  <c:v>174.48</c:v>
                </c:pt>
                <c:pt idx="8">
                  <c:v>172.79</c:v>
                </c:pt>
                <c:pt idx="9">
                  <c:v>171.12</c:v>
                </c:pt>
                <c:pt idx="10">
                  <c:v>169.47</c:v>
                </c:pt>
                <c:pt idx="11">
                  <c:v>167.83</c:v>
                </c:pt>
                <c:pt idx="12">
                  <c:v>166.21</c:v>
                </c:pt>
                <c:pt idx="13">
                  <c:v>164.6</c:v>
                </c:pt>
                <c:pt idx="14">
                  <c:v>162.01</c:v>
                </c:pt>
                <c:pt idx="15">
                  <c:v>159.46</c:v>
                </c:pt>
                <c:pt idx="16">
                  <c:v>156.94999999999999</c:v>
                </c:pt>
                <c:pt idx="17">
                  <c:v>154.49</c:v>
                </c:pt>
                <c:pt idx="18">
                  <c:v>152.06</c:v>
                </c:pt>
                <c:pt idx="19">
                  <c:v>149.66</c:v>
                </c:pt>
                <c:pt idx="20">
                  <c:v>147.31</c:v>
                </c:pt>
                <c:pt idx="21">
                  <c:v>144.99</c:v>
                </c:pt>
              </c:numCache>
              <c:extLst/>
            </c:numRef>
          </c:val>
          <c:smooth val="0"/>
          <c:extLst>
            <c:ext xmlns:c16="http://schemas.microsoft.com/office/drawing/2014/chart" uri="{C3380CC4-5D6E-409C-BE32-E72D297353CC}">
              <c16:uniqueId val="{00000000-F651-4ABF-BD8A-19736E60F990}"/>
            </c:ext>
          </c:extLst>
        </c:ser>
        <c:ser>
          <c:idx val="0"/>
          <c:order val="1"/>
          <c:tx>
            <c:strRef>
              <c:f>mortality!$C$2:$C$3</c:f>
              <c:strCache>
                <c:ptCount val="2"/>
                <c:pt idx="0">
                  <c:v>Iowa</c:v>
                </c:pt>
                <c:pt idx="1">
                  <c:v>Rate</c:v>
                </c:pt>
              </c:strCache>
            </c:strRef>
          </c:tx>
          <c:spPr>
            <a:ln w="63500" cap="rnd">
              <a:solidFill>
                <a:schemeClr val="accent1"/>
              </a:solidFill>
              <a:prstDash val="sysDot"/>
              <a:round/>
            </a:ln>
            <a:effectLst/>
          </c:spPr>
          <c:marker>
            <c:symbol val="none"/>
          </c:marker>
          <c:cat>
            <c:numRef>
              <c:f>mortality!$B$6:$B$27</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extLst/>
            </c:numRef>
          </c:cat>
          <c:val>
            <c:numRef>
              <c:f>mortality!$C$6:$C$27</c:f>
              <c:numCache>
                <c:formatCode>General</c:formatCode>
                <c:ptCount val="22"/>
                <c:pt idx="0">
                  <c:v>188.75</c:v>
                </c:pt>
                <c:pt idx="1">
                  <c:v>187.24</c:v>
                </c:pt>
                <c:pt idx="2">
                  <c:v>181.76</c:v>
                </c:pt>
                <c:pt idx="3">
                  <c:v>183.12</c:v>
                </c:pt>
                <c:pt idx="4">
                  <c:v>178.61</c:v>
                </c:pt>
                <c:pt idx="5">
                  <c:v>176.49</c:v>
                </c:pt>
                <c:pt idx="6">
                  <c:v>176.38</c:v>
                </c:pt>
                <c:pt idx="7">
                  <c:v>169.65</c:v>
                </c:pt>
                <c:pt idx="8">
                  <c:v>170.73</c:v>
                </c:pt>
                <c:pt idx="9">
                  <c:v>172.75</c:v>
                </c:pt>
                <c:pt idx="10">
                  <c:v>168.69</c:v>
                </c:pt>
                <c:pt idx="11">
                  <c:v>169.56</c:v>
                </c:pt>
                <c:pt idx="12">
                  <c:v>167.37</c:v>
                </c:pt>
                <c:pt idx="13">
                  <c:v>166.33</c:v>
                </c:pt>
                <c:pt idx="14">
                  <c:v>161.91</c:v>
                </c:pt>
                <c:pt idx="15">
                  <c:v>160.15</c:v>
                </c:pt>
                <c:pt idx="16">
                  <c:v>157.96</c:v>
                </c:pt>
                <c:pt idx="17">
                  <c:v>153.22</c:v>
                </c:pt>
                <c:pt idx="18">
                  <c:v>149.81</c:v>
                </c:pt>
                <c:pt idx="19">
                  <c:v>148.72999999999999</c:v>
                </c:pt>
                <c:pt idx="20">
                  <c:v>147.16</c:v>
                </c:pt>
                <c:pt idx="21">
                  <c:v>147.22</c:v>
                </c:pt>
              </c:numCache>
              <c:extLst/>
            </c:numRef>
          </c:val>
          <c:smooth val="0"/>
          <c:extLst>
            <c:ext xmlns:c16="http://schemas.microsoft.com/office/drawing/2014/chart" uri="{C3380CC4-5D6E-409C-BE32-E72D297353CC}">
              <c16:uniqueId val="{00000001-F651-4ABF-BD8A-19736E60F990}"/>
            </c:ext>
          </c:extLst>
        </c:ser>
        <c:ser>
          <c:idx val="3"/>
          <c:order val="2"/>
          <c:tx>
            <c:strRef>
              <c:f>mortality!$F$2:$F$3</c:f>
              <c:strCache>
                <c:ptCount val="2"/>
                <c:pt idx="0">
                  <c:v>US</c:v>
                </c:pt>
                <c:pt idx="1">
                  <c:v>Trend</c:v>
                </c:pt>
              </c:strCache>
            </c:strRef>
          </c:tx>
          <c:spPr>
            <a:ln w="63500" cap="rnd">
              <a:solidFill>
                <a:schemeClr val="accent2">
                  <a:alpha val="30000"/>
                </a:schemeClr>
              </a:solidFill>
              <a:round/>
            </a:ln>
            <a:effectLst/>
          </c:spPr>
          <c:marker>
            <c:symbol val="none"/>
          </c:marker>
          <c:cat>
            <c:numRef>
              <c:f>mortality!$B$6:$B$27</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extLst/>
            </c:numRef>
          </c:cat>
          <c:val>
            <c:numRef>
              <c:f>mortality!$F$6:$F$27</c:f>
              <c:numCache>
                <c:formatCode>General</c:formatCode>
                <c:ptCount val="22"/>
                <c:pt idx="0">
                  <c:v>193.26</c:v>
                </c:pt>
                <c:pt idx="1">
                  <c:v>190.31</c:v>
                </c:pt>
                <c:pt idx="2">
                  <c:v>187.41</c:v>
                </c:pt>
                <c:pt idx="3">
                  <c:v>184.56</c:v>
                </c:pt>
                <c:pt idx="4">
                  <c:v>181.75</c:v>
                </c:pt>
                <c:pt idx="5">
                  <c:v>178.98</c:v>
                </c:pt>
                <c:pt idx="6">
                  <c:v>176.25</c:v>
                </c:pt>
                <c:pt idx="7">
                  <c:v>173.57</c:v>
                </c:pt>
                <c:pt idx="8">
                  <c:v>171.31</c:v>
                </c:pt>
                <c:pt idx="9">
                  <c:v>169.08</c:v>
                </c:pt>
                <c:pt idx="10">
                  <c:v>166.88</c:v>
                </c:pt>
                <c:pt idx="11">
                  <c:v>164.7</c:v>
                </c:pt>
                <c:pt idx="12">
                  <c:v>162.56</c:v>
                </c:pt>
                <c:pt idx="13">
                  <c:v>160.44</c:v>
                </c:pt>
                <c:pt idx="14">
                  <c:v>158.36000000000001</c:v>
                </c:pt>
                <c:pt idx="15">
                  <c:v>155.22999999999999</c:v>
                </c:pt>
                <c:pt idx="16">
                  <c:v>152.16999999999999</c:v>
                </c:pt>
                <c:pt idx="17">
                  <c:v>149.16</c:v>
                </c:pt>
                <c:pt idx="18">
                  <c:v>147.18</c:v>
                </c:pt>
                <c:pt idx="19">
                  <c:v>145.22999999999999</c:v>
                </c:pt>
                <c:pt idx="20">
                  <c:v>143.30000000000001</c:v>
                </c:pt>
                <c:pt idx="21">
                  <c:v>141.4</c:v>
                </c:pt>
              </c:numCache>
              <c:extLst/>
            </c:numRef>
          </c:val>
          <c:smooth val="0"/>
          <c:extLst>
            <c:ext xmlns:c16="http://schemas.microsoft.com/office/drawing/2014/chart" uri="{C3380CC4-5D6E-409C-BE32-E72D297353CC}">
              <c16:uniqueId val="{00000002-F651-4ABF-BD8A-19736E60F990}"/>
            </c:ext>
          </c:extLst>
        </c:ser>
        <c:ser>
          <c:idx val="2"/>
          <c:order val="3"/>
          <c:tx>
            <c:strRef>
              <c:f>mortality!$E$2:$E$3</c:f>
              <c:strCache>
                <c:ptCount val="2"/>
                <c:pt idx="0">
                  <c:v>US</c:v>
                </c:pt>
                <c:pt idx="1">
                  <c:v>Rate</c:v>
                </c:pt>
              </c:strCache>
            </c:strRef>
          </c:tx>
          <c:spPr>
            <a:ln w="63500" cap="rnd">
              <a:solidFill>
                <a:schemeClr val="accent2"/>
              </a:solidFill>
              <a:prstDash val="sysDot"/>
              <a:round/>
            </a:ln>
            <a:effectLst/>
          </c:spPr>
          <c:marker>
            <c:symbol val="none"/>
          </c:marker>
          <c:cat>
            <c:numRef>
              <c:f>mortality!$B$6:$B$27</c:f>
              <c:numCache>
                <c:formatCode>General</c:formatCode>
                <c:ptCount val="22"/>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numCache>
              <c:extLst/>
            </c:numRef>
          </c:cat>
          <c:val>
            <c:numRef>
              <c:f>mortality!$E$6:$E$27</c:f>
              <c:numCache>
                <c:formatCode>General</c:formatCode>
                <c:ptCount val="22"/>
                <c:pt idx="0">
                  <c:v>194.21</c:v>
                </c:pt>
                <c:pt idx="1">
                  <c:v>190.68</c:v>
                </c:pt>
                <c:pt idx="2">
                  <c:v>186.64</c:v>
                </c:pt>
                <c:pt idx="3">
                  <c:v>185.1</c:v>
                </c:pt>
                <c:pt idx="4">
                  <c:v>181.83</c:v>
                </c:pt>
                <c:pt idx="5">
                  <c:v>179.02</c:v>
                </c:pt>
                <c:pt idx="6">
                  <c:v>176.06</c:v>
                </c:pt>
                <c:pt idx="7">
                  <c:v>173.09</c:v>
                </c:pt>
                <c:pt idx="8">
                  <c:v>171.62</c:v>
                </c:pt>
                <c:pt idx="9">
                  <c:v>169.04</c:v>
                </c:pt>
                <c:pt idx="10">
                  <c:v>167.06</c:v>
                </c:pt>
                <c:pt idx="11">
                  <c:v>164.33</c:v>
                </c:pt>
                <c:pt idx="12">
                  <c:v>162.88</c:v>
                </c:pt>
                <c:pt idx="13">
                  <c:v>160.68</c:v>
                </c:pt>
                <c:pt idx="14">
                  <c:v>158.15</c:v>
                </c:pt>
                <c:pt idx="15">
                  <c:v>155.16999999999999</c:v>
                </c:pt>
                <c:pt idx="16">
                  <c:v>151.96</c:v>
                </c:pt>
                <c:pt idx="17">
                  <c:v>149.18</c:v>
                </c:pt>
                <c:pt idx="18">
                  <c:v>147.08000000000001</c:v>
                </c:pt>
                <c:pt idx="19">
                  <c:v>145.59</c:v>
                </c:pt>
                <c:pt idx="20">
                  <c:v>143.4</c:v>
                </c:pt>
                <c:pt idx="21">
                  <c:v>141.16999999999999</c:v>
                </c:pt>
              </c:numCache>
              <c:extLst/>
            </c:numRef>
          </c:val>
          <c:smooth val="0"/>
          <c:extLst>
            <c:ext xmlns:c16="http://schemas.microsoft.com/office/drawing/2014/chart" uri="{C3380CC4-5D6E-409C-BE32-E72D297353CC}">
              <c16:uniqueId val="{00000003-F651-4ABF-BD8A-19736E60F990}"/>
            </c:ext>
          </c:extLst>
        </c:ser>
        <c:dLbls>
          <c:showLegendKey val="0"/>
          <c:showVal val="0"/>
          <c:showCatName val="0"/>
          <c:showSerName val="0"/>
          <c:showPercent val="0"/>
          <c:showBubbleSize val="0"/>
        </c:dLbls>
        <c:smooth val="0"/>
        <c:axId val="618761183"/>
        <c:axId val="618758303"/>
      </c:lineChart>
      <c:catAx>
        <c:axId val="618761183"/>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bg1">
                    <a:lumMod val="50000"/>
                  </a:schemeClr>
                </a:solidFill>
                <a:latin typeface="Segoe UI Semibold" panose="020B0702040204020203" pitchFamily="34" charset="0"/>
                <a:ea typeface="+mn-ea"/>
                <a:cs typeface="Segoe UI Semibold" panose="020B0702040204020203" pitchFamily="34" charset="0"/>
              </a:defRPr>
            </a:pPr>
            <a:endParaRPr lang="en-US"/>
          </a:p>
        </c:txPr>
        <c:crossAx val="618758303"/>
        <c:crosses val="autoZero"/>
        <c:auto val="1"/>
        <c:lblAlgn val="ctr"/>
        <c:lblOffset val="100"/>
        <c:tickLblSkip val="2"/>
        <c:noMultiLvlLbl val="0"/>
      </c:catAx>
      <c:valAx>
        <c:axId val="618758303"/>
        <c:scaling>
          <c:orientation val="minMax"/>
          <c:max val="220"/>
          <c:min val="120"/>
        </c:scaling>
        <c:delete val="0"/>
        <c:axPos val="l"/>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bg1">
                    <a:lumMod val="50000"/>
                  </a:schemeClr>
                </a:solidFill>
                <a:latin typeface="Segoe UI Semibold" panose="020B0702040204020203" pitchFamily="34" charset="0"/>
                <a:ea typeface="+mn-ea"/>
                <a:cs typeface="Segoe UI Semibold" panose="020B0702040204020203" pitchFamily="34" charset="0"/>
              </a:defRPr>
            </a:pPr>
            <a:endParaRPr lang="en-US"/>
          </a:p>
        </c:txPr>
        <c:crossAx val="618761183"/>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bg1">
              <a:lumMod val="50000"/>
            </a:schemeClr>
          </a:solidFill>
          <a:latin typeface="Segoe UI Semibold" panose="020B0702040204020203" pitchFamily="34" charset="0"/>
          <a:cs typeface="Segoe UI Semibold" panose="020B0702040204020203"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Age &lt;15 years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Sheet2!$D$8</c:f>
              <c:strCache>
                <c:ptCount val="1"/>
                <c:pt idx="0">
                  <c:v>Lower CI</c:v>
                </c:pt>
              </c:strCache>
            </c:strRef>
          </c:tx>
          <c:spPr>
            <a:noFill/>
            <a:ln>
              <a:noFill/>
            </a:ln>
            <a:effectLst/>
          </c:spPr>
          <c:invertIfNegative val="0"/>
          <c:dLbls>
            <c:delete val="1"/>
          </c:dLbls>
          <c:cat>
            <c:strRef>
              <c:f>Sheet2!$B$9:$B$10</c:f>
              <c:strCache>
                <c:ptCount val="2"/>
                <c:pt idx="0">
                  <c:v>Iowa</c:v>
                </c:pt>
                <c:pt idx="1">
                  <c:v>US</c:v>
                </c:pt>
              </c:strCache>
            </c:strRef>
          </c:cat>
          <c:val>
            <c:numRef>
              <c:f>Sheet2!$D$9:$D$10</c:f>
              <c:numCache>
                <c:formatCode>General</c:formatCode>
                <c:ptCount val="2"/>
                <c:pt idx="0">
                  <c:v>14.9</c:v>
                </c:pt>
                <c:pt idx="1">
                  <c:v>16.2</c:v>
                </c:pt>
              </c:numCache>
            </c:numRef>
          </c:val>
          <c:extLst>
            <c:ext xmlns:c16="http://schemas.microsoft.com/office/drawing/2014/chart" uri="{C3380CC4-5D6E-409C-BE32-E72D297353CC}">
              <c16:uniqueId val="{00000000-BB17-4190-91F0-C5118D29D79D}"/>
            </c:ext>
          </c:extLst>
        </c:ser>
        <c:ser>
          <c:idx val="2"/>
          <c:order val="2"/>
          <c:tx>
            <c:strRef>
              <c:f>Sheet2!$E$8</c:f>
              <c:strCache>
                <c:ptCount val="1"/>
                <c:pt idx="0">
                  <c:v>UCI</c:v>
                </c:pt>
              </c:strCache>
            </c:strRef>
          </c:tx>
          <c:spPr>
            <a:solidFill>
              <a:schemeClr val="bg1">
                <a:lumMod val="85000"/>
              </a:schemeClr>
            </a:solidFill>
            <a:ln>
              <a:noFill/>
            </a:ln>
            <a:effectLst/>
          </c:spPr>
          <c:invertIfNegative val="0"/>
          <c:dLbls>
            <c:delete val="1"/>
          </c:dLbls>
          <c:cat>
            <c:strRef>
              <c:f>Sheet2!$B$9:$B$10</c:f>
              <c:strCache>
                <c:ptCount val="2"/>
                <c:pt idx="0">
                  <c:v>Iowa</c:v>
                </c:pt>
                <c:pt idx="1">
                  <c:v>US</c:v>
                </c:pt>
              </c:strCache>
            </c:strRef>
          </c:cat>
          <c:val>
            <c:numRef>
              <c:f>Sheet2!$E$9:$E$10</c:f>
              <c:numCache>
                <c:formatCode>General</c:formatCode>
                <c:ptCount val="2"/>
                <c:pt idx="0">
                  <c:v>2.9000000000000004</c:v>
                </c:pt>
                <c:pt idx="1">
                  <c:v>0.60000000000000142</c:v>
                </c:pt>
              </c:numCache>
            </c:numRef>
          </c:val>
          <c:extLst>
            <c:ext xmlns:c16="http://schemas.microsoft.com/office/drawing/2014/chart" uri="{C3380CC4-5D6E-409C-BE32-E72D297353CC}">
              <c16:uniqueId val="{00000001-BB17-4190-91F0-C5118D29D79D}"/>
            </c:ext>
          </c:extLst>
        </c:ser>
        <c:dLbls>
          <c:showLegendKey val="0"/>
          <c:showVal val="1"/>
          <c:showCatName val="0"/>
          <c:showSerName val="0"/>
          <c:showPercent val="0"/>
          <c:showBubbleSize val="0"/>
        </c:dLbls>
        <c:gapWidth val="50"/>
        <c:overlap val="100"/>
        <c:axId val="1291174671"/>
        <c:axId val="1291175151"/>
      </c:barChart>
      <c:barChart>
        <c:barDir val="col"/>
        <c:grouping val="clustered"/>
        <c:varyColors val="0"/>
        <c:ser>
          <c:idx val="0"/>
          <c:order val="0"/>
          <c:tx>
            <c:strRef>
              <c:f>Sheet2!$C$8</c:f>
              <c:strCache>
                <c:ptCount val="1"/>
                <c:pt idx="0">
                  <c:v>Rate</c:v>
                </c:pt>
              </c:strCache>
            </c:strRef>
          </c:tx>
          <c:spPr>
            <a:solidFill>
              <a:srgbClr val="D9D9D9"/>
            </a:solidFill>
            <a:ln>
              <a:solidFill>
                <a:schemeClr val="bg1">
                  <a:lumMod val="75000"/>
                </a:schemeClr>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Sheet2!$B$9:$B$10</c:f>
              <c:strCache>
                <c:ptCount val="2"/>
                <c:pt idx="0">
                  <c:v>Iowa</c:v>
                </c:pt>
                <c:pt idx="1">
                  <c:v>US</c:v>
                </c:pt>
              </c:strCache>
            </c:strRef>
          </c:cat>
          <c:val>
            <c:numRef>
              <c:f>Sheet2!$C$9:$C$10</c:f>
              <c:numCache>
                <c:formatCode>General</c:formatCode>
                <c:ptCount val="2"/>
                <c:pt idx="0">
                  <c:v>16.3</c:v>
                </c:pt>
                <c:pt idx="1">
                  <c:v>16.5</c:v>
                </c:pt>
              </c:numCache>
            </c:numRef>
          </c:val>
          <c:extLst>
            <c:ext xmlns:c16="http://schemas.microsoft.com/office/drawing/2014/chart" uri="{C3380CC4-5D6E-409C-BE32-E72D297353CC}">
              <c16:uniqueId val="{00000002-BB17-4190-91F0-C5118D29D79D}"/>
            </c:ext>
          </c:extLst>
        </c:ser>
        <c:dLbls>
          <c:showLegendKey val="0"/>
          <c:showVal val="1"/>
          <c:showCatName val="0"/>
          <c:showSerName val="0"/>
          <c:showPercent val="0"/>
          <c:showBubbleSize val="0"/>
        </c:dLbls>
        <c:gapWidth val="100"/>
        <c:axId val="1291145871"/>
        <c:axId val="1291150191"/>
      </c:barChart>
      <c:catAx>
        <c:axId val="129117467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5151"/>
        <c:crosses val="autoZero"/>
        <c:auto val="1"/>
        <c:lblAlgn val="ctr"/>
        <c:lblOffset val="100"/>
        <c:noMultiLvlLbl val="0"/>
      </c:catAx>
      <c:valAx>
        <c:axId val="1291175151"/>
        <c:scaling>
          <c:orientation val="minMax"/>
          <c:max val="30"/>
          <c:min val="0"/>
        </c:scaling>
        <c:delete val="0"/>
        <c:axPos val="l"/>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4671"/>
        <c:crosses val="autoZero"/>
        <c:crossBetween val="between"/>
        <c:majorUnit val="5"/>
      </c:valAx>
      <c:valAx>
        <c:axId val="1291150191"/>
        <c:scaling>
          <c:orientation val="minMax"/>
          <c:max val="120"/>
          <c:min val="0"/>
        </c:scaling>
        <c:delete val="1"/>
        <c:axPos val="r"/>
        <c:numFmt formatCode="General" sourceLinked="1"/>
        <c:majorTickMark val="out"/>
        <c:minorTickMark val="none"/>
        <c:tickLblPos val="nextTo"/>
        <c:crossAx val="1291145871"/>
        <c:crosses val="max"/>
        <c:crossBetween val="between"/>
        <c:majorUnit val="20"/>
      </c:valAx>
      <c:catAx>
        <c:axId val="1291145871"/>
        <c:scaling>
          <c:orientation val="minMax"/>
        </c:scaling>
        <c:delete val="1"/>
        <c:axPos val="b"/>
        <c:numFmt formatCode="General" sourceLinked="1"/>
        <c:majorTickMark val="out"/>
        <c:minorTickMark val="none"/>
        <c:tickLblPos val="nextTo"/>
        <c:crossAx val="129115019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Ages 15-19 years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Sheet2!$H$8</c:f>
              <c:strCache>
                <c:ptCount val="1"/>
                <c:pt idx="0">
                  <c:v>Lower CI</c:v>
                </c:pt>
              </c:strCache>
            </c:strRef>
          </c:tx>
          <c:spPr>
            <a:noFill/>
            <a:ln>
              <a:noFill/>
            </a:ln>
            <a:effectLst/>
          </c:spPr>
          <c:invertIfNegative val="0"/>
          <c:cat>
            <c:strRef>
              <c:f>Sheet2!$F$9:$F$10</c:f>
              <c:strCache>
                <c:ptCount val="2"/>
                <c:pt idx="0">
                  <c:v>Iowa</c:v>
                </c:pt>
                <c:pt idx="1">
                  <c:v>US</c:v>
                </c:pt>
              </c:strCache>
            </c:strRef>
          </c:cat>
          <c:val>
            <c:numRef>
              <c:f>Sheet2!$H$9:$H$10</c:f>
              <c:numCache>
                <c:formatCode>General</c:formatCode>
                <c:ptCount val="2"/>
                <c:pt idx="0">
                  <c:v>19.5</c:v>
                </c:pt>
                <c:pt idx="1">
                  <c:v>23.6</c:v>
                </c:pt>
              </c:numCache>
            </c:numRef>
          </c:val>
          <c:extLst>
            <c:ext xmlns:c16="http://schemas.microsoft.com/office/drawing/2014/chart" uri="{C3380CC4-5D6E-409C-BE32-E72D297353CC}">
              <c16:uniqueId val="{00000000-89AB-42F8-B716-B4FAB3A1FF4C}"/>
            </c:ext>
          </c:extLst>
        </c:ser>
        <c:ser>
          <c:idx val="2"/>
          <c:order val="2"/>
          <c:tx>
            <c:strRef>
              <c:f>Sheet2!$I$8</c:f>
              <c:strCache>
                <c:ptCount val="1"/>
                <c:pt idx="0">
                  <c:v>UCI</c:v>
                </c:pt>
              </c:strCache>
            </c:strRef>
          </c:tx>
          <c:spPr>
            <a:solidFill>
              <a:schemeClr val="bg1">
                <a:lumMod val="85000"/>
              </a:schemeClr>
            </a:solidFill>
            <a:ln>
              <a:noFill/>
            </a:ln>
            <a:effectLst/>
          </c:spPr>
          <c:invertIfNegative val="0"/>
          <c:cat>
            <c:strRef>
              <c:f>Sheet2!$F$9:$F$10</c:f>
              <c:strCache>
                <c:ptCount val="2"/>
                <c:pt idx="0">
                  <c:v>Iowa</c:v>
                </c:pt>
                <c:pt idx="1">
                  <c:v>US</c:v>
                </c:pt>
              </c:strCache>
            </c:strRef>
          </c:cat>
          <c:val>
            <c:numRef>
              <c:f>Sheet2!$I$9:$I$10</c:f>
              <c:numCache>
                <c:formatCode>General</c:formatCode>
                <c:ptCount val="2"/>
                <c:pt idx="0">
                  <c:v>5.6999999999999993</c:v>
                </c:pt>
                <c:pt idx="1">
                  <c:v>0.59999999999999787</c:v>
                </c:pt>
              </c:numCache>
            </c:numRef>
          </c:val>
          <c:extLst>
            <c:ext xmlns:c16="http://schemas.microsoft.com/office/drawing/2014/chart" uri="{C3380CC4-5D6E-409C-BE32-E72D297353CC}">
              <c16:uniqueId val="{00000001-89AB-42F8-B716-B4FAB3A1FF4C}"/>
            </c:ext>
          </c:extLst>
        </c:ser>
        <c:dLbls>
          <c:showLegendKey val="0"/>
          <c:showVal val="0"/>
          <c:showCatName val="0"/>
          <c:showSerName val="0"/>
          <c:showPercent val="0"/>
          <c:showBubbleSize val="0"/>
        </c:dLbls>
        <c:gapWidth val="50"/>
        <c:overlap val="100"/>
        <c:axId val="1291174671"/>
        <c:axId val="1291175151"/>
      </c:barChart>
      <c:barChart>
        <c:barDir val="col"/>
        <c:grouping val="clustered"/>
        <c:varyColors val="0"/>
        <c:ser>
          <c:idx val="0"/>
          <c:order val="0"/>
          <c:tx>
            <c:strRef>
              <c:f>Sheet2!$G$8</c:f>
              <c:strCache>
                <c:ptCount val="1"/>
                <c:pt idx="0">
                  <c:v>Rate</c:v>
                </c:pt>
              </c:strCache>
            </c:strRef>
          </c:tx>
          <c:spPr>
            <a:solidFill>
              <a:srgbClr val="D9D9D9"/>
            </a:solidFill>
            <a:ln>
              <a:solidFill>
                <a:schemeClr val="bg1">
                  <a:lumMod val="75000"/>
                </a:schemeClr>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Sheet2!$F$9:$F$10</c:f>
              <c:strCache>
                <c:ptCount val="2"/>
                <c:pt idx="0">
                  <c:v>Iowa</c:v>
                </c:pt>
                <c:pt idx="1">
                  <c:v>US</c:v>
                </c:pt>
              </c:strCache>
            </c:strRef>
          </c:cat>
          <c:val>
            <c:numRef>
              <c:f>Sheet2!$G$9:$G$10</c:f>
              <c:numCache>
                <c:formatCode>General</c:formatCode>
                <c:ptCount val="2"/>
                <c:pt idx="0">
                  <c:v>22.2</c:v>
                </c:pt>
                <c:pt idx="1">
                  <c:v>23.9</c:v>
                </c:pt>
              </c:numCache>
            </c:numRef>
          </c:val>
          <c:extLst>
            <c:ext xmlns:c16="http://schemas.microsoft.com/office/drawing/2014/chart" uri="{C3380CC4-5D6E-409C-BE32-E72D297353CC}">
              <c16:uniqueId val="{00000002-89AB-42F8-B716-B4FAB3A1FF4C}"/>
            </c:ext>
          </c:extLst>
        </c:ser>
        <c:dLbls>
          <c:showLegendKey val="0"/>
          <c:showVal val="0"/>
          <c:showCatName val="0"/>
          <c:showSerName val="0"/>
          <c:showPercent val="0"/>
          <c:showBubbleSize val="0"/>
        </c:dLbls>
        <c:gapWidth val="100"/>
        <c:axId val="1291145871"/>
        <c:axId val="1291150191"/>
      </c:barChart>
      <c:catAx>
        <c:axId val="129117467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5151"/>
        <c:crosses val="autoZero"/>
        <c:auto val="1"/>
        <c:lblAlgn val="ctr"/>
        <c:lblOffset val="100"/>
        <c:noMultiLvlLbl val="0"/>
      </c:catAx>
      <c:valAx>
        <c:axId val="1291175151"/>
        <c:scaling>
          <c:orientation val="minMax"/>
          <c:min val="0"/>
        </c:scaling>
        <c:delete val="0"/>
        <c:axPos val="l"/>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4671"/>
        <c:crosses val="autoZero"/>
        <c:crossBetween val="between"/>
      </c:valAx>
      <c:valAx>
        <c:axId val="1291150191"/>
        <c:scaling>
          <c:orientation val="minMax"/>
          <c:max val="120"/>
          <c:min val="0"/>
        </c:scaling>
        <c:delete val="1"/>
        <c:axPos val="r"/>
        <c:numFmt formatCode="General" sourceLinked="1"/>
        <c:majorTickMark val="out"/>
        <c:minorTickMark val="none"/>
        <c:tickLblPos val="nextTo"/>
        <c:crossAx val="1291145871"/>
        <c:crosses val="max"/>
        <c:crossBetween val="between"/>
        <c:majorUnit val="20"/>
      </c:valAx>
      <c:catAx>
        <c:axId val="1291145871"/>
        <c:scaling>
          <c:orientation val="minMax"/>
        </c:scaling>
        <c:delete val="1"/>
        <c:axPos val="b"/>
        <c:numFmt formatCode="General" sourceLinked="1"/>
        <c:majorTickMark val="out"/>
        <c:minorTickMark val="none"/>
        <c:tickLblPos val="nextTo"/>
        <c:crossAx val="129115019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Ages 20-39 years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Sheet2!$L$8</c:f>
              <c:strCache>
                <c:ptCount val="1"/>
                <c:pt idx="0">
                  <c:v>Lower CI</c:v>
                </c:pt>
              </c:strCache>
            </c:strRef>
          </c:tx>
          <c:spPr>
            <a:noFill/>
            <a:ln>
              <a:noFill/>
            </a:ln>
            <a:effectLst/>
          </c:spPr>
          <c:invertIfNegative val="0"/>
          <c:cat>
            <c:strRef>
              <c:f>Sheet2!$J$9:$J$10</c:f>
              <c:strCache>
                <c:ptCount val="2"/>
                <c:pt idx="0">
                  <c:v>Iowa</c:v>
                </c:pt>
                <c:pt idx="1">
                  <c:v>US</c:v>
                </c:pt>
              </c:strCache>
            </c:strRef>
          </c:cat>
          <c:val>
            <c:numRef>
              <c:f>Sheet2!$L$9:$L$10</c:f>
              <c:numCache>
                <c:formatCode>General</c:formatCode>
                <c:ptCount val="2"/>
                <c:pt idx="0">
                  <c:v>99.2</c:v>
                </c:pt>
                <c:pt idx="1">
                  <c:v>88.6</c:v>
                </c:pt>
              </c:numCache>
            </c:numRef>
          </c:val>
          <c:extLst>
            <c:ext xmlns:c16="http://schemas.microsoft.com/office/drawing/2014/chart" uri="{C3380CC4-5D6E-409C-BE32-E72D297353CC}">
              <c16:uniqueId val="{00000000-C97C-4893-A0B9-98511B20291F}"/>
            </c:ext>
          </c:extLst>
        </c:ser>
        <c:ser>
          <c:idx val="2"/>
          <c:order val="2"/>
          <c:tx>
            <c:strRef>
              <c:f>Sheet2!$M$8</c:f>
              <c:strCache>
                <c:ptCount val="1"/>
                <c:pt idx="0">
                  <c:v>UCI</c:v>
                </c:pt>
              </c:strCache>
            </c:strRef>
          </c:tx>
          <c:spPr>
            <a:solidFill>
              <a:schemeClr val="bg1">
                <a:lumMod val="85000"/>
              </a:schemeClr>
            </a:solidFill>
            <a:ln>
              <a:noFill/>
            </a:ln>
            <a:effectLst/>
          </c:spPr>
          <c:invertIfNegative val="0"/>
          <c:cat>
            <c:strRef>
              <c:f>Sheet2!$J$9:$J$10</c:f>
              <c:strCache>
                <c:ptCount val="2"/>
                <c:pt idx="0">
                  <c:v>Iowa</c:v>
                </c:pt>
                <c:pt idx="1">
                  <c:v>US</c:v>
                </c:pt>
              </c:strCache>
            </c:strRef>
          </c:cat>
          <c:val>
            <c:numRef>
              <c:f>Sheet2!$M$9:$M$10</c:f>
              <c:numCache>
                <c:formatCode>General</c:formatCode>
                <c:ptCount val="2"/>
                <c:pt idx="0">
                  <c:v>6.3999999999999915</c:v>
                </c:pt>
                <c:pt idx="1">
                  <c:v>0.60000000000000853</c:v>
                </c:pt>
              </c:numCache>
            </c:numRef>
          </c:val>
          <c:extLst>
            <c:ext xmlns:c16="http://schemas.microsoft.com/office/drawing/2014/chart" uri="{C3380CC4-5D6E-409C-BE32-E72D297353CC}">
              <c16:uniqueId val="{00000001-C97C-4893-A0B9-98511B20291F}"/>
            </c:ext>
          </c:extLst>
        </c:ser>
        <c:dLbls>
          <c:showLegendKey val="0"/>
          <c:showVal val="0"/>
          <c:showCatName val="0"/>
          <c:showSerName val="0"/>
          <c:showPercent val="0"/>
          <c:showBubbleSize val="0"/>
        </c:dLbls>
        <c:gapWidth val="50"/>
        <c:overlap val="100"/>
        <c:axId val="1291174671"/>
        <c:axId val="1291175151"/>
      </c:barChart>
      <c:barChart>
        <c:barDir val="col"/>
        <c:grouping val="clustered"/>
        <c:varyColors val="0"/>
        <c:ser>
          <c:idx val="0"/>
          <c:order val="0"/>
          <c:tx>
            <c:strRef>
              <c:f>Sheet2!$K$8</c:f>
              <c:strCache>
                <c:ptCount val="1"/>
                <c:pt idx="0">
                  <c:v>Rate</c:v>
                </c:pt>
              </c:strCache>
            </c:strRef>
          </c:tx>
          <c:spPr>
            <a:solidFill>
              <a:schemeClr val="accent1"/>
            </a:solidFill>
            <a:ln>
              <a:solidFill>
                <a:schemeClr val="bg1">
                  <a:lumMod val="75000"/>
                </a:schemeClr>
              </a:solidFill>
            </a:ln>
            <a:effectLst/>
          </c:spPr>
          <c:invertIfNegative val="0"/>
          <c:dPt>
            <c:idx val="0"/>
            <c:invertIfNegative val="0"/>
            <c:bubble3D val="0"/>
            <c:spPr>
              <a:solidFill>
                <a:schemeClr val="accent2"/>
              </a:solidFill>
              <a:ln>
                <a:solidFill>
                  <a:schemeClr val="bg1">
                    <a:lumMod val="75000"/>
                  </a:schemeClr>
                </a:solidFill>
              </a:ln>
              <a:effectLst/>
            </c:spPr>
            <c:extLst>
              <c:ext xmlns:c16="http://schemas.microsoft.com/office/drawing/2014/chart" uri="{C3380CC4-5D6E-409C-BE32-E72D297353CC}">
                <c16:uniqueId val="{00000004-C97C-4893-A0B9-98511B20291F}"/>
              </c:ext>
            </c:extLst>
          </c:dPt>
          <c:dPt>
            <c:idx val="1"/>
            <c:invertIfNegative val="0"/>
            <c:bubble3D val="0"/>
            <c:spPr>
              <a:solidFill>
                <a:srgbClr val="D9D9D9"/>
              </a:solidFill>
              <a:ln>
                <a:solidFill>
                  <a:schemeClr val="bg1">
                    <a:lumMod val="75000"/>
                  </a:schemeClr>
                </a:solidFill>
              </a:ln>
              <a:effectLst/>
            </c:spPr>
            <c:extLst>
              <c:ext xmlns:c16="http://schemas.microsoft.com/office/drawing/2014/chart" uri="{C3380CC4-5D6E-409C-BE32-E72D297353CC}">
                <c16:uniqueId val="{00000003-C97C-4893-A0B9-98511B20291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7C-4893-A0B9-98511B20291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7C-4893-A0B9-98511B20291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Sheet2!$J$9:$J$10</c:f>
              <c:strCache>
                <c:ptCount val="2"/>
                <c:pt idx="0">
                  <c:v>Iowa</c:v>
                </c:pt>
                <c:pt idx="1">
                  <c:v>US</c:v>
                </c:pt>
              </c:strCache>
            </c:strRef>
          </c:cat>
          <c:val>
            <c:numRef>
              <c:f>Sheet2!$K$9:$K$10</c:f>
              <c:numCache>
                <c:formatCode>General</c:formatCode>
                <c:ptCount val="2"/>
                <c:pt idx="0">
                  <c:v>102.3</c:v>
                </c:pt>
                <c:pt idx="1">
                  <c:v>88.9</c:v>
                </c:pt>
              </c:numCache>
            </c:numRef>
          </c:val>
          <c:extLst>
            <c:ext xmlns:c16="http://schemas.microsoft.com/office/drawing/2014/chart" uri="{C3380CC4-5D6E-409C-BE32-E72D297353CC}">
              <c16:uniqueId val="{00000002-C97C-4893-A0B9-98511B20291F}"/>
            </c:ext>
          </c:extLst>
        </c:ser>
        <c:dLbls>
          <c:showLegendKey val="0"/>
          <c:showVal val="0"/>
          <c:showCatName val="0"/>
          <c:showSerName val="0"/>
          <c:showPercent val="0"/>
          <c:showBubbleSize val="0"/>
        </c:dLbls>
        <c:gapWidth val="100"/>
        <c:axId val="1291145871"/>
        <c:axId val="1291150191"/>
      </c:barChart>
      <c:catAx>
        <c:axId val="1291174671"/>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5151"/>
        <c:crosses val="autoZero"/>
        <c:auto val="1"/>
        <c:lblAlgn val="ctr"/>
        <c:lblOffset val="100"/>
        <c:noMultiLvlLbl val="0"/>
      </c:catAx>
      <c:valAx>
        <c:axId val="1291175151"/>
        <c:scaling>
          <c:orientation val="minMax"/>
          <c:min val="0"/>
        </c:scaling>
        <c:delete val="0"/>
        <c:axPos val="l"/>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174671"/>
        <c:crosses val="autoZero"/>
        <c:crossBetween val="between"/>
      </c:valAx>
      <c:valAx>
        <c:axId val="1291150191"/>
        <c:scaling>
          <c:orientation val="minMax"/>
          <c:max val="120"/>
          <c:min val="0"/>
        </c:scaling>
        <c:delete val="1"/>
        <c:axPos val="r"/>
        <c:numFmt formatCode="General" sourceLinked="1"/>
        <c:majorTickMark val="out"/>
        <c:minorTickMark val="none"/>
        <c:tickLblPos val="nextTo"/>
        <c:crossAx val="1291145871"/>
        <c:crosses val="max"/>
        <c:crossBetween val="between"/>
        <c:majorUnit val="20"/>
      </c:valAx>
      <c:catAx>
        <c:axId val="1291145871"/>
        <c:scaling>
          <c:orientation val="minMax"/>
        </c:scaling>
        <c:delete val="1"/>
        <c:axPos val="b"/>
        <c:numFmt formatCode="General" sourceLinked="1"/>
        <c:majorTickMark val="out"/>
        <c:minorTickMark val="none"/>
        <c:tickLblPos val="nextTo"/>
        <c:crossAx val="129115019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High</a:t>
            </a:r>
            <a:r>
              <a:rPr lang="en-US" sz="1800" baseline="0"/>
              <a:t>-Risk</a:t>
            </a:r>
            <a:r>
              <a:rPr lang="en-US" sz="1800"/>
              <a:t> Persons Screened for Lung Cancer</a:t>
            </a:r>
          </a:p>
        </c:rich>
      </c:tx>
      <c:overlay val="0"/>
      <c:spPr>
        <a:noFill/>
        <a:ln>
          <a:noFill/>
        </a:ln>
        <a:effectLst/>
      </c:spPr>
    </c:title>
    <c:autoTitleDeleted val="0"/>
    <c:plotArea>
      <c:layout/>
      <c:barChart>
        <c:barDir val="col"/>
        <c:grouping val="clustered"/>
        <c:varyColors val="0"/>
        <c:ser>
          <c:idx val="0"/>
          <c:order val="0"/>
          <c:tx>
            <c:strRef>
              <c:f>Screening!$B$17</c:f>
              <c:strCache>
                <c:ptCount val="1"/>
                <c:pt idx="0">
                  <c:v>Lung cancer screening</c:v>
                </c:pt>
              </c:strCache>
            </c:strRef>
          </c:tx>
          <c:spPr>
            <a:solidFill>
              <a:schemeClr val="accent1"/>
            </a:solidFill>
            <a:ln>
              <a:noFill/>
            </a:ln>
            <a:effectLst/>
          </c:spPr>
          <c:invertIfNegative val="0"/>
          <c:cat>
            <c:strRef>
              <c:f>Screening!$A$18</c:f>
              <c:strCache>
                <c:ptCount val="1"/>
                <c:pt idx="0">
                  <c:v>Iowa</c:v>
                </c:pt>
              </c:strCache>
            </c:strRef>
          </c:cat>
          <c:val>
            <c:numRef>
              <c:f>Screening!$B$18</c:f>
              <c:numCache>
                <c:formatCode>0%</c:formatCode>
                <c:ptCount val="1"/>
                <c:pt idx="0">
                  <c:v>0.184</c:v>
                </c:pt>
              </c:numCache>
            </c:numRef>
          </c:val>
          <c:extLst>
            <c:ext xmlns:c16="http://schemas.microsoft.com/office/drawing/2014/chart" uri="{C3380CC4-5D6E-409C-BE32-E72D297353CC}">
              <c16:uniqueId val="{00000000-CFFE-4820-8742-31221DAB9C8E}"/>
            </c:ext>
          </c:extLst>
        </c:ser>
        <c:dLbls>
          <c:showLegendKey val="0"/>
          <c:showVal val="0"/>
          <c:showCatName val="0"/>
          <c:showSerName val="0"/>
          <c:showPercent val="0"/>
          <c:showBubbleSize val="0"/>
        </c:dLbls>
        <c:gapWidth val="80"/>
        <c:axId val="995828079"/>
        <c:axId val="1090509183"/>
      </c:barChart>
      <c:lineChart>
        <c:grouping val="standard"/>
        <c:varyColors val="0"/>
        <c:ser>
          <c:idx val="1"/>
          <c:order val="1"/>
          <c:tx>
            <c:strRef>
              <c:f>Screening!$C$17</c:f>
              <c:strCache>
                <c:ptCount val="1"/>
                <c:pt idx="0">
                  <c:v>US</c:v>
                </c:pt>
              </c:strCache>
            </c:strRef>
          </c:tx>
          <c:spPr>
            <a:ln w="28575" cap="rnd">
              <a:solidFill>
                <a:schemeClr val="accent2"/>
              </a:solidFill>
              <a:round/>
            </a:ln>
            <a:effectLst/>
          </c:spPr>
          <c:marker>
            <c:symbol val="picture"/>
            <c:spPr>
              <a:blipFill>
                <a:blip xmlns:r="http://schemas.openxmlformats.org/officeDocument/2006/relationships" r:embed="rId1"/>
                <a:stretch>
                  <a:fillRect/>
                </a:stretch>
              </a:blipFill>
              <a:ln w="25400">
                <a:noFill/>
              </a:ln>
              <a:effectLst/>
            </c:spPr>
          </c:marker>
          <c:cat>
            <c:strRef>
              <c:f>Screening!$A$18</c:f>
              <c:strCache>
                <c:ptCount val="1"/>
                <c:pt idx="0">
                  <c:v>Iowa</c:v>
                </c:pt>
              </c:strCache>
            </c:strRef>
          </c:cat>
          <c:val>
            <c:numRef>
              <c:f>Screening!$C$18</c:f>
              <c:numCache>
                <c:formatCode>0%</c:formatCode>
                <c:ptCount val="1"/>
                <c:pt idx="0">
                  <c:v>0.182</c:v>
                </c:pt>
              </c:numCache>
            </c:numRef>
          </c:val>
          <c:smooth val="0"/>
          <c:extLst>
            <c:ext xmlns:c16="http://schemas.microsoft.com/office/drawing/2014/chart" uri="{C3380CC4-5D6E-409C-BE32-E72D297353CC}">
              <c16:uniqueId val="{00000001-CFFE-4820-8742-31221DAB9C8E}"/>
            </c:ext>
          </c:extLst>
        </c:ser>
        <c:dLbls>
          <c:showLegendKey val="0"/>
          <c:showVal val="0"/>
          <c:showCatName val="0"/>
          <c:showSerName val="0"/>
          <c:showPercent val="0"/>
          <c:showBubbleSize val="0"/>
        </c:dLbls>
        <c:marker val="1"/>
        <c:smooth val="0"/>
        <c:axId val="995828079"/>
        <c:axId val="1090509183"/>
      </c:lineChart>
      <c:catAx>
        <c:axId val="995828079"/>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0509183"/>
        <c:crosses val="autoZero"/>
        <c:auto val="1"/>
        <c:lblAlgn val="ctr"/>
        <c:lblOffset val="100"/>
        <c:noMultiLvlLbl val="0"/>
      </c:catAx>
      <c:valAx>
        <c:axId val="1090509183"/>
        <c:scaling>
          <c:orientation val="minMax"/>
          <c:max val="1"/>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5828079"/>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a:solidFill>
          <a:schemeClr val="accent2">
            <a:alpha val="50000"/>
          </a:schemeClr>
        </a:solidFill>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a:solidFill>
          <a:schemeClr val="accent2">
            <a:alpha val="50000"/>
          </a:schemeClr>
        </a:solidFill>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a:solidFill>
          <a:schemeClr val="accent2">
            <a:alpha val="50000"/>
          </a:schemeClr>
        </a:solidFill>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FBE289-C9D2-4804-A42E-A81C78611351}" type="doc">
      <dgm:prSet loTypeId="urn:microsoft.com/office/officeart/2005/8/layout/venn1" loCatId="relationship" qsTypeId="urn:microsoft.com/office/officeart/2005/8/quickstyle/simple1" qsCatId="simple" csTypeId="urn:microsoft.com/office/officeart/2005/8/colors/accent1_2" csCatId="accent1" phldr="1"/>
      <dgm:spPr/>
    </dgm:pt>
    <dgm:pt modelId="{0F1C64D4-339E-48A1-9C76-4D9ACBB7F36F}">
      <dgm:prSet phldrT="[Text]" custT="1"/>
      <dgm:spPr/>
      <dgm:t>
        <a:bodyPr/>
        <a:lstStyle/>
        <a:p>
          <a:r>
            <a:rPr lang="en-US" sz="2800">
              <a:latin typeface="Segoe UI Semibold" panose="020B0702040204020203" pitchFamily="34" charset="0"/>
              <a:cs typeface="Segoe UI Semibold" panose="020B0702040204020203" pitchFamily="34" charset="0"/>
            </a:rPr>
            <a:t>Lifestyle</a:t>
          </a:r>
        </a:p>
      </dgm:t>
    </dgm:pt>
    <dgm:pt modelId="{58E991AD-AAC2-4ABA-A010-80FA0E59E0BF}" type="parTrans" cxnId="{C6AF6C28-5927-4A77-9944-E40E83220479}">
      <dgm:prSet/>
      <dgm:spPr/>
      <dgm:t>
        <a:bodyPr/>
        <a:lstStyle/>
        <a:p>
          <a:endParaRPr lang="en-US"/>
        </a:p>
      </dgm:t>
    </dgm:pt>
    <dgm:pt modelId="{46DA8416-D460-4FF5-B6CC-58FFF313F5EC}" type="sibTrans" cxnId="{C6AF6C28-5927-4A77-9944-E40E83220479}">
      <dgm:prSet/>
      <dgm:spPr/>
      <dgm:t>
        <a:bodyPr/>
        <a:lstStyle/>
        <a:p>
          <a:endParaRPr lang="en-US"/>
        </a:p>
      </dgm:t>
    </dgm:pt>
    <dgm:pt modelId="{AF14B5AB-D33A-4BC5-A544-7767E5A92D84}">
      <dgm:prSet phldrT="[Text]" custT="1"/>
      <dgm:spPr/>
      <dgm:t>
        <a:bodyPr/>
        <a:lstStyle/>
        <a:p>
          <a:r>
            <a:rPr lang="en-US" sz="2800">
              <a:latin typeface="Segoe UI Semibold" panose="020B0702040204020203" pitchFamily="34" charset="0"/>
              <a:cs typeface="Segoe UI Semibold" panose="020B0702040204020203" pitchFamily="34" charset="0"/>
            </a:rPr>
            <a:t>Environment</a:t>
          </a:r>
        </a:p>
      </dgm:t>
    </dgm:pt>
    <dgm:pt modelId="{BBC718B3-99C2-42E6-A5E1-1B45E0FE64DB}" type="parTrans" cxnId="{100A7CB5-7D31-488A-8A87-C410502C0FE3}">
      <dgm:prSet/>
      <dgm:spPr/>
      <dgm:t>
        <a:bodyPr/>
        <a:lstStyle/>
        <a:p>
          <a:endParaRPr lang="en-US"/>
        </a:p>
      </dgm:t>
    </dgm:pt>
    <dgm:pt modelId="{11F85B86-DD9E-48DC-8ACF-7471127E5457}" type="sibTrans" cxnId="{100A7CB5-7D31-488A-8A87-C410502C0FE3}">
      <dgm:prSet/>
      <dgm:spPr/>
      <dgm:t>
        <a:bodyPr/>
        <a:lstStyle/>
        <a:p>
          <a:endParaRPr lang="en-US"/>
        </a:p>
      </dgm:t>
    </dgm:pt>
    <dgm:pt modelId="{9F91FCE6-8349-4A0F-85BA-8DA982012CB4}">
      <dgm:prSet phldrT="[Text]" custT="1"/>
      <dgm:spPr/>
      <dgm:t>
        <a:bodyPr/>
        <a:lstStyle/>
        <a:p>
          <a:r>
            <a:rPr lang="en-US" sz="2800">
              <a:latin typeface="Segoe UI Semibold" panose="020B0702040204020203" pitchFamily="34" charset="0"/>
              <a:cs typeface="Segoe UI Semibold" panose="020B0702040204020203" pitchFamily="34" charset="0"/>
            </a:rPr>
            <a:t>Genetic</a:t>
          </a:r>
        </a:p>
      </dgm:t>
    </dgm:pt>
    <dgm:pt modelId="{B93A26F1-A977-4458-B074-7F360ADB5262}" type="parTrans" cxnId="{2A719490-85D0-48C4-A68A-7173C155884D}">
      <dgm:prSet/>
      <dgm:spPr/>
      <dgm:t>
        <a:bodyPr/>
        <a:lstStyle/>
        <a:p>
          <a:endParaRPr lang="en-US"/>
        </a:p>
      </dgm:t>
    </dgm:pt>
    <dgm:pt modelId="{EFFB1471-81F3-41BC-8410-229070C8C617}" type="sibTrans" cxnId="{2A719490-85D0-48C4-A68A-7173C155884D}">
      <dgm:prSet/>
      <dgm:spPr/>
      <dgm:t>
        <a:bodyPr/>
        <a:lstStyle/>
        <a:p>
          <a:endParaRPr lang="en-US"/>
        </a:p>
      </dgm:t>
    </dgm:pt>
    <dgm:pt modelId="{EFF2014C-8F89-4FF9-8117-9B8BB8094DB2}">
      <dgm:prSet phldrT="[Text]" custT="1"/>
      <dgm:spPr>
        <a:solidFill>
          <a:schemeClr val="accent2">
            <a:alpha val="50000"/>
          </a:schemeClr>
        </a:solidFill>
      </dgm:spPr>
      <dgm:t>
        <a:bodyPr/>
        <a:lstStyle/>
        <a:p>
          <a:r>
            <a:rPr lang="en-US" sz="2800">
              <a:latin typeface="Segoe UI Semibold" panose="020B0702040204020203" pitchFamily="34" charset="0"/>
              <a:cs typeface="Segoe UI Semibold" panose="020B0702040204020203" pitchFamily="34" charset="0"/>
            </a:rPr>
            <a:t>Other</a:t>
          </a:r>
        </a:p>
      </dgm:t>
    </dgm:pt>
    <dgm:pt modelId="{E40ADEC1-9C4E-44C7-848A-790B17FBD562}" type="parTrans" cxnId="{887173B5-7419-427C-B11B-70D8730D4CE6}">
      <dgm:prSet/>
      <dgm:spPr/>
      <dgm:t>
        <a:bodyPr/>
        <a:lstStyle/>
        <a:p>
          <a:endParaRPr lang="en-US"/>
        </a:p>
      </dgm:t>
    </dgm:pt>
    <dgm:pt modelId="{66C945E6-541A-4062-B46F-9023BCD6B124}" type="sibTrans" cxnId="{887173B5-7419-427C-B11B-70D8730D4CE6}">
      <dgm:prSet/>
      <dgm:spPr/>
      <dgm:t>
        <a:bodyPr/>
        <a:lstStyle/>
        <a:p>
          <a:endParaRPr lang="en-US"/>
        </a:p>
      </dgm:t>
    </dgm:pt>
    <dgm:pt modelId="{9EBA94CE-8ED0-4A50-90D3-0BDB44835FC8}" type="pres">
      <dgm:prSet presAssocID="{1CFBE289-C9D2-4804-A42E-A81C78611351}" presName="compositeShape" presStyleCnt="0">
        <dgm:presLayoutVars>
          <dgm:chMax val="7"/>
          <dgm:dir/>
          <dgm:resizeHandles val="exact"/>
        </dgm:presLayoutVars>
      </dgm:prSet>
      <dgm:spPr/>
    </dgm:pt>
    <dgm:pt modelId="{7D8BA0FB-D833-4331-B72F-BC70E2F27B7A}" type="pres">
      <dgm:prSet presAssocID="{0F1C64D4-339E-48A1-9C76-4D9ACBB7F36F}" presName="circ1" presStyleLbl="vennNode1" presStyleIdx="0" presStyleCnt="4" custScaleX="113610" custScaleY="113610"/>
      <dgm:spPr/>
    </dgm:pt>
    <dgm:pt modelId="{60794F0F-E1E0-4C3A-81AD-363AA0D99EAD}" type="pres">
      <dgm:prSet presAssocID="{0F1C64D4-339E-48A1-9C76-4D9ACBB7F36F}" presName="circ1Tx" presStyleLbl="revTx" presStyleIdx="0" presStyleCnt="0">
        <dgm:presLayoutVars>
          <dgm:chMax val="0"/>
          <dgm:chPref val="0"/>
          <dgm:bulletEnabled val="1"/>
        </dgm:presLayoutVars>
      </dgm:prSet>
      <dgm:spPr/>
    </dgm:pt>
    <dgm:pt modelId="{DD2A43C0-9187-4A60-A844-EEC7EA6A75C4}" type="pres">
      <dgm:prSet presAssocID="{EFF2014C-8F89-4FF9-8117-9B8BB8094DB2}" presName="circ2" presStyleLbl="vennNode1" presStyleIdx="1" presStyleCnt="4" custScaleX="113610" custScaleY="113610"/>
      <dgm:spPr/>
    </dgm:pt>
    <dgm:pt modelId="{785A86FA-B288-4379-A598-2700B15F887C}" type="pres">
      <dgm:prSet presAssocID="{EFF2014C-8F89-4FF9-8117-9B8BB8094DB2}" presName="circ2Tx" presStyleLbl="revTx" presStyleIdx="0" presStyleCnt="0">
        <dgm:presLayoutVars>
          <dgm:chMax val="0"/>
          <dgm:chPref val="0"/>
          <dgm:bulletEnabled val="1"/>
        </dgm:presLayoutVars>
      </dgm:prSet>
      <dgm:spPr/>
    </dgm:pt>
    <dgm:pt modelId="{09B2933E-7E71-49BB-8EA1-D741444E8110}" type="pres">
      <dgm:prSet presAssocID="{AF14B5AB-D33A-4BC5-A544-7767E5A92D84}" presName="circ3" presStyleLbl="vennNode1" presStyleIdx="2" presStyleCnt="4" custScaleX="113610" custScaleY="113610"/>
      <dgm:spPr/>
    </dgm:pt>
    <dgm:pt modelId="{CB00D5F0-B64B-44DB-A4E2-19DEECE5A4C1}" type="pres">
      <dgm:prSet presAssocID="{AF14B5AB-D33A-4BC5-A544-7767E5A92D84}" presName="circ3Tx" presStyleLbl="revTx" presStyleIdx="0" presStyleCnt="0">
        <dgm:presLayoutVars>
          <dgm:chMax val="0"/>
          <dgm:chPref val="0"/>
          <dgm:bulletEnabled val="1"/>
        </dgm:presLayoutVars>
      </dgm:prSet>
      <dgm:spPr/>
    </dgm:pt>
    <dgm:pt modelId="{8C65B93D-E869-45E3-B9E1-626E19134C95}" type="pres">
      <dgm:prSet presAssocID="{9F91FCE6-8349-4A0F-85BA-8DA982012CB4}" presName="circ4" presStyleLbl="vennNode1" presStyleIdx="3" presStyleCnt="4" custScaleX="113610" custScaleY="113610"/>
      <dgm:spPr/>
    </dgm:pt>
    <dgm:pt modelId="{129264D6-8204-49AB-8E88-A75B3C28CE1D}" type="pres">
      <dgm:prSet presAssocID="{9F91FCE6-8349-4A0F-85BA-8DA982012CB4}" presName="circ4Tx" presStyleLbl="revTx" presStyleIdx="0" presStyleCnt="0">
        <dgm:presLayoutVars>
          <dgm:chMax val="0"/>
          <dgm:chPref val="0"/>
          <dgm:bulletEnabled val="1"/>
        </dgm:presLayoutVars>
      </dgm:prSet>
      <dgm:spPr/>
    </dgm:pt>
  </dgm:ptLst>
  <dgm:cxnLst>
    <dgm:cxn modelId="{10CE9018-C1FF-460E-B9AE-E030AD45B5C0}" type="presOf" srcId="{0F1C64D4-339E-48A1-9C76-4D9ACBB7F36F}" destId="{7D8BA0FB-D833-4331-B72F-BC70E2F27B7A}" srcOrd="0" destOrd="0" presId="urn:microsoft.com/office/officeart/2005/8/layout/venn1"/>
    <dgm:cxn modelId="{2F9AE91A-6FF6-41AA-B518-EE5C29B6D8C5}" type="presOf" srcId="{1CFBE289-C9D2-4804-A42E-A81C78611351}" destId="{9EBA94CE-8ED0-4A50-90D3-0BDB44835FC8}" srcOrd="0" destOrd="0" presId="urn:microsoft.com/office/officeart/2005/8/layout/venn1"/>
    <dgm:cxn modelId="{C6AF6C28-5927-4A77-9944-E40E83220479}" srcId="{1CFBE289-C9D2-4804-A42E-A81C78611351}" destId="{0F1C64D4-339E-48A1-9C76-4D9ACBB7F36F}" srcOrd="0" destOrd="0" parTransId="{58E991AD-AAC2-4ABA-A010-80FA0E59E0BF}" sibTransId="{46DA8416-D460-4FF5-B6CC-58FFF313F5EC}"/>
    <dgm:cxn modelId="{2A2E952C-0239-444E-8ED3-A29E9E0ACD87}" type="presOf" srcId="{0F1C64D4-339E-48A1-9C76-4D9ACBB7F36F}" destId="{60794F0F-E1E0-4C3A-81AD-363AA0D99EAD}" srcOrd="1" destOrd="0" presId="urn:microsoft.com/office/officeart/2005/8/layout/venn1"/>
    <dgm:cxn modelId="{F8557633-F86C-4741-A72A-E470A036A978}" type="presOf" srcId="{AF14B5AB-D33A-4BC5-A544-7767E5A92D84}" destId="{CB00D5F0-B64B-44DB-A4E2-19DEECE5A4C1}" srcOrd="1" destOrd="0" presId="urn:microsoft.com/office/officeart/2005/8/layout/venn1"/>
    <dgm:cxn modelId="{2A719490-85D0-48C4-A68A-7173C155884D}" srcId="{1CFBE289-C9D2-4804-A42E-A81C78611351}" destId="{9F91FCE6-8349-4A0F-85BA-8DA982012CB4}" srcOrd="3" destOrd="0" parTransId="{B93A26F1-A977-4458-B074-7F360ADB5262}" sibTransId="{EFFB1471-81F3-41BC-8410-229070C8C617}"/>
    <dgm:cxn modelId="{14BD9398-A938-43CD-B4FE-E172DB48E472}" type="presOf" srcId="{9F91FCE6-8349-4A0F-85BA-8DA982012CB4}" destId="{8C65B93D-E869-45E3-B9E1-626E19134C95}" srcOrd="0" destOrd="0" presId="urn:microsoft.com/office/officeart/2005/8/layout/venn1"/>
    <dgm:cxn modelId="{86CF9599-CF2A-4F85-8585-11D9A15CD42C}" type="presOf" srcId="{AF14B5AB-D33A-4BC5-A544-7767E5A92D84}" destId="{09B2933E-7E71-49BB-8EA1-D741444E8110}" srcOrd="0" destOrd="0" presId="urn:microsoft.com/office/officeart/2005/8/layout/venn1"/>
    <dgm:cxn modelId="{68DBD7A6-4680-414D-98C1-371FEF3296AA}" type="presOf" srcId="{EFF2014C-8F89-4FF9-8117-9B8BB8094DB2}" destId="{785A86FA-B288-4379-A598-2700B15F887C}" srcOrd="1" destOrd="0" presId="urn:microsoft.com/office/officeart/2005/8/layout/venn1"/>
    <dgm:cxn modelId="{887173B5-7419-427C-B11B-70D8730D4CE6}" srcId="{1CFBE289-C9D2-4804-A42E-A81C78611351}" destId="{EFF2014C-8F89-4FF9-8117-9B8BB8094DB2}" srcOrd="1" destOrd="0" parTransId="{E40ADEC1-9C4E-44C7-848A-790B17FBD562}" sibTransId="{66C945E6-541A-4062-B46F-9023BCD6B124}"/>
    <dgm:cxn modelId="{100A7CB5-7D31-488A-8A87-C410502C0FE3}" srcId="{1CFBE289-C9D2-4804-A42E-A81C78611351}" destId="{AF14B5AB-D33A-4BC5-A544-7767E5A92D84}" srcOrd="2" destOrd="0" parTransId="{BBC718B3-99C2-42E6-A5E1-1B45E0FE64DB}" sibTransId="{11F85B86-DD9E-48DC-8ACF-7471127E5457}"/>
    <dgm:cxn modelId="{7C0AAFD1-DADE-4552-8ACC-285BB1DEDAB4}" type="presOf" srcId="{9F91FCE6-8349-4A0F-85BA-8DA982012CB4}" destId="{129264D6-8204-49AB-8E88-A75B3C28CE1D}" srcOrd="1" destOrd="0" presId="urn:microsoft.com/office/officeart/2005/8/layout/venn1"/>
    <dgm:cxn modelId="{C5FA77D2-A20F-44B2-AE2F-DA79CD26CE27}" type="presOf" srcId="{EFF2014C-8F89-4FF9-8117-9B8BB8094DB2}" destId="{DD2A43C0-9187-4A60-A844-EEC7EA6A75C4}" srcOrd="0" destOrd="0" presId="urn:microsoft.com/office/officeart/2005/8/layout/venn1"/>
    <dgm:cxn modelId="{2808C970-3A41-48E3-9992-2B266CEEF586}" type="presParOf" srcId="{9EBA94CE-8ED0-4A50-90D3-0BDB44835FC8}" destId="{7D8BA0FB-D833-4331-B72F-BC70E2F27B7A}" srcOrd="0" destOrd="0" presId="urn:microsoft.com/office/officeart/2005/8/layout/venn1"/>
    <dgm:cxn modelId="{F196B471-4EBB-454A-AF13-90CA88600597}" type="presParOf" srcId="{9EBA94CE-8ED0-4A50-90D3-0BDB44835FC8}" destId="{60794F0F-E1E0-4C3A-81AD-363AA0D99EAD}" srcOrd="1" destOrd="0" presId="urn:microsoft.com/office/officeart/2005/8/layout/venn1"/>
    <dgm:cxn modelId="{255B6A2A-690C-4052-8E0D-A0E722C366A6}" type="presParOf" srcId="{9EBA94CE-8ED0-4A50-90D3-0BDB44835FC8}" destId="{DD2A43C0-9187-4A60-A844-EEC7EA6A75C4}" srcOrd="2" destOrd="0" presId="urn:microsoft.com/office/officeart/2005/8/layout/venn1"/>
    <dgm:cxn modelId="{B47CC589-A321-4B24-9058-6A39C4F77968}" type="presParOf" srcId="{9EBA94CE-8ED0-4A50-90D3-0BDB44835FC8}" destId="{785A86FA-B288-4379-A598-2700B15F887C}" srcOrd="3" destOrd="0" presId="urn:microsoft.com/office/officeart/2005/8/layout/venn1"/>
    <dgm:cxn modelId="{DD3103E4-EF6C-4642-8316-1E52CDC0D5A9}" type="presParOf" srcId="{9EBA94CE-8ED0-4A50-90D3-0BDB44835FC8}" destId="{09B2933E-7E71-49BB-8EA1-D741444E8110}" srcOrd="4" destOrd="0" presId="urn:microsoft.com/office/officeart/2005/8/layout/venn1"/>
    <dgm:cxn modelId="{4CA205AB-F200-4627-8D67-CDBC2AF42BEC}" type="presParOf" srcId="{9EBA94CE-8ED0-4A50-90D3-0BDB44835FC8}" destId="{CB00D5F0-B64B-44DB-A4E2-19DEECE5A4C1}" srcOrd="5" destOrd="0" presId="urn:microsoft.com/office/officeart/2005/8/layout/venn1"/>
    <dgm:cxn modelId="{229FBE2F-CD15-4E6C-A0A5-DDAE2752CD71}" type="presParOf" srcId="{9EBA94CE-8ED0-4A50-90D3-0BDB44835FC8}" destId="{8C65B93D-E869-45E3-B9E1-626E19134C95}" srcOrd="6" destOrd="0" presId="urn:microsoft.com/office/officeart/2005/8/layout/venn1"/>
    <dgm:cxn modelId="{BE213BCD-1A30-4409-BA67-220670104C8B}" type="presParOf" srcId="{9EBA94CE-8ED0-4A50-90D3-0BDB44835FC8}" destId="{129264D6-8204-49AB-8E88-A75B3C28CE1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A0FB-D833-4331-B72F-BC70E2F27B7A}">
      <dsp:nvSpPr>
        <dsp:cNvPr id="0" name=""/>
        <dsp:cNvSpPr/>
      </dsp:nvSpPr>
      <dsp:spPr>
        <a:xfrm>
          <a:off x="2463401" y="-13755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Lifestyle</a:t>
          </a:r>
        </a:p>
      </dsp:txBody>
      <dsp:txXfrm>
        <a:off x="2832770" y="293372"/>
        <a:ext cx="2462459" cy="1015764"/>
      </dsp:txXfrm>
    </dsp:sp>
    <dsp:sp modelId="{DD2A43C0-9187-4A60-A844-EEC7EA6A75C4}">
      <dsp:nvSpPr>
        <dsp:cNvPr id="0" name=""/>
        <dsp:cNvSpPr/>
      </dsp:nvSpPr>
      <dsp:spPr>
        <a:xfrm>
          <a:off x="3709695" y="1108735"/>
          <a:ext cx="3201196" cy="3201196"/>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Other</a:t>
          </a:r>
        </a:p>
      </dsp:txBody>
      <dsp:txXfrm>
        <a:off x="5433416" y="1478103"/>
        <a:ext cx="1231229" cy="2462459"/>
      </dsp:txXfrm>
    </dsp:sp>
    <dsp:sp modelId="{09B2933E-7E71-49BB-8EA1-D741444E8110}">
      <dsp:nvSpPr>
        <dsp:cNvPr id="0" name=""/>
        <dsp:cNvSpPr/>
      </dsp:nvSpPr>
      <dsp:spPr>
        <a:xfrm>
          <a:off x="2463401" y="2355028"/>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Environment</a:t>
          </a:r>
        </a:p>
      </dsp:txBody>
      <dsp:txXfrm>
        <a:off x="2832770" y="4109530"/>
        <a:ext cx="2462459" cy="1015764"/>
      </dsp:txXfrm>
    </dsp:sp>
    <dsp:sp modelId="{8C65B93D-E869-45E3-B9E1-626E19134C95}">
      <dsp:nvSpPr>
        <dsp:cNvPr id="0" name=""/>
        <dsp:cNvSpPr/>
      </dsp:nvSpPr>
      <dsp:spPr>
        <a:xfrm>
          <a:off x="1217108" y="1108735"/>
          <a:ext cx="3201196" cy="32011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Segoe UI Semibold" panose="020B0702040204020203" pitchFamily="34" charset="0"/>
              <a:cs typeface="Segoe UI Semibold" panose="020B0702040204020203" pitchFamily="34" charset="0"/>
            </a:rPr>
            <a:t>Genetic</a:t>
          </a:r>
        </a:p>
      </dsp:txBody>
      <dsp:txXfrm>
        <a:off x="1463354" y="1478103"/>
        <a:ext cx="1231229" cy="246245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0.46528</cdr:x>
      <cdr:y>0.73926</cdr:y>
    </cdr:from>
    <cdr:to>
      <cdr:x>0.89514</cdr:x>
      <cdr:y>0.8316</cdr:y>
    </cdr:to>
    <cdr:sp macro="" textlink="">
      <cdr:nvSpPr>
        <cdr:cNvPr id="2" name="TextBox 3">
          <a:extLst xmlns:a="http://schemas.openxmlformats.org/drawingml/2006/main">
            <a:ext uri="{FF2B5EF4-FFF2-40B4-BE49-F238E27FC236}">
              <a16:creationId xmlns:a16="http://schemas.microsoft.com/office/drawing/2014/main" id="{14D6C7E1-63A5-97FE-A539-0542807407A8}"/>
            </a:ext>
          </a:extLst>
        </cdr:cNvPr>
        <cdr:cNvSpPr txBox="1"/>
      </cdr:nvSpPr>
      <cdr:spPr>
        <a:xfrm xmlns:a="http://schemas.openxmlformats.org/drawingml/2006/main">
          <a:off x="1276351" y="2027946"/>
          <a:ext cx="1179196" cy="25329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US" sz="1800" dirty="0">
              <a:solidFill>
                <a:schemeClr val="accent2"/>
              </a:solidFill>
              <a:latin typeface="Segoe UI Semibold" panose="020B0702040204020203" pitchFamily="34" charset="0"/>
              <a:cs typeface="Segoe UI Semibold" panose="020B0702040204020203" pitchFamily="34" charset="0"/>
            </a:rPr>
            <a:t>United States</a:t>
          </a:r>
        </a:p>
      </cdr:txBody>
    </cdr:sp>
  </cdr:relSizeAnchor>
  <cdr:relSizeAnchor xmlns:cdr="http://schemas.openxmlformats.org/drawingml/2006/chartDrawing">
    <cdr:from>
      <cdr:x>0.82292</cdr:x>
      <cdr:y>0.54634</cdr:y>
    </cdr:from>
    <cdr:to>
      <cdr:x>1</cdr:x>
      <cdr:y>0.62506</cdr:y>
    </cdr:to>
    <cdr:sp macro="" textlink="">
      <cdr:nvSpPr>
        <cdr:cNvPr id="3" name="TextBox 3">
          <a:extLst xmlns:a="http://schemas.openxmlformats.org/drawingml/2006/main">
            <a:ext uri="{FF2B5EF4-FFF2-40B4-BE49-F238E27FC236}">
              <a16:creationId xmlns:a16="http://schemas.microsoft.com/office/drawing/2014/main" id="{D7CCB698-E3BF-B806-A206-DA0D57F22784}"/>
            </a:ext>
          </a:extLst>
        </cdr:cNvPr>
        <cdr:cNvSpPr txBox="1"/>
      </cdr:nvSpPr>
      <cdr:spPr>
        <a:xfrm xmlns:a="http://schemas.openxmlformats.org/drawingml/2006/main">
          <a:off x="5605962" y="2867552"/>
          <a:ext cx="1206318" cy="41317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800" dirty="0">
              <a:solidFill>
                <a:schemeClr val="accent1"/>
              </a:solidFill>
              <a:latin typeface="Segoe UI Semibold" panose="020B0702040204020203" pitchFamily="34" charset="0"/>
              <a:cs typeface="Segoe UI Semibold" panose="020B0702040204020203" pitchFamily="34" charset="0"/>
            </a:rPr>
            <a:t>Iowa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7319863-7116-4FAD-BCAB-13662A9652D3}" type="datetimeFigureOut">
              <a:rPr lang="en-US" smtClean="0"/>
              <a:t>4/21/2026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908E7CB-9B18-44E3-97A7-070402A23BAA}" type="slidenum">
              <a:rPr lang="en-US" smtClean="0"/>
              <a:t>‹#›</a:t>
            </a:fld>
            <a:endParaRPr lang="en-US"/>
          </a:p>
        </p:txBody>
      </p:sp>
    </p:spTree>
    <p:extLst>
      <p:ext uri="{BB962C8B-B14F-4D97-AF65-F5344CB8AC3E}">
        <p14:creationId xmlns:p14="http://schemas.microsoft.com/office/powerpoint/2010/main" val="67024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he-scientist.com/does-sunlight-make-us-happy-it-s-complicated-say-researchers-7338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3507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12</a:t>
            </a:fld>
            <a:endParaRPr lang="en-US"/>
          </a:p>
        </p:txBody>
      </p:sp>
    </p:spTree>
    <p:extLst>
      <p:ext uri="{BB962C8B-B14F-4D97-AF65-F5344CB8AC3E}">
        <p14:creationId xmlns:p14="http://schemas.microsoft.com/office/powerpoint/2010/main" val="39287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13</a:t>
            </a:fld>
            <a:endParaRPr lang="en-US"/>
          </a:p>
        </p:txBody>
      </p:sp>
    </p:spTree>
    <p:extLst>
      <p:ext uri="{BB962C8B-B14F-4D97-AF65-F5344CB8AC3E}">
        <p14:creationId xmlns:p14="http://schemas.microsoft.com/office/powerpoint/2010/main" val="2989182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9A42-34BE-4111-1DC8-24BE92723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C6461-864E-1440-F042-1186FE3DD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D7939-61B4-BA9B-588F-0DFB287DE5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51C184-D141-6E27-51AD-46D178816BF5}"/>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14</a:t>
            </a:fld>
            <a:endParaRPr lang="en-US">
              <a:solidFill>
                <a:prstClr val="black"/>
              </a:solidFill>
              <a:latin typeface="Aptos" panose="02110004020202020204"/>
            </a:endParaRPr>
          </a:p>
        </p:txBody>
      </p:sp>
    </p:spTree>
    <p:extLst>
      <p:ext uri="{BB962C8B-B14F-4D97-AF65-F5344CB8AC3E}">
        <p14:creationId xmlns:p14="http://schemas.microsoft.com/office/powerpoint/2010/main" val="129157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F26C6-C4A1-53FA-9F28-889F60F9A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4A26-FC93-33B8-596D-AC118AAB8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1A73C-EAF0-0247-81FE-2581E956EC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F03F6F-8215-0B56-FF8F-8F8AFEE06CB1}"/>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15</a:t>
            </a:fld>
            <a:endParaRPr lang="en-US">
              <a:solidFill>
                <a:prstClr val="black"/>
              </a:solidFill>
              <a:latin typeface="Aptos" panose="02110004020202020204"/>
            </a:endParaRPr>
          </a:p>
        </p:txBody>
      </p:sp>
    </p:spTree>
    <p:extLst>
      <p:ext uri="{BB962C8B-B14F-4D97-AF65-F5344CB8AC3E}">
        <p14:creationId xmlns:p14="http://schemas.microsoft.com/office/powerpoint/2010/main" val="4157087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D672-529F-85BE-47EC-AE5FA8580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B2773-8C7E-DC14-7185-BEF1ECBFA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74495-1077-7949-129F-7BD428BC5F24}"/>
              </a:ext>
            </a:extLst>
          </p:cNvPr>
          <p:cNvSpPr>
            <a:spLocks noGrp="1"/>
          </p:cNvSpPr>
          <p:nvPr>
            <p:ph type="body" idx="1"/>
          </p:nvPr>
        </p:nvSpPr>
        <p:spPr/>
        <p:txBody>
          <a:bodyPr/>
          <a:lstStyle/>
          <a:p>
            <a:r>
              <a:rPr lang="en-US"/>
              <a:t>ANIMATION SLIDE to help with flow</a:t>
            </a:r>
          </a:p>
        </p:txBody>
      </p:sp>
      <p:sp>
        <p:nvSpPr>
          <p:cNvPr id="4" name="Slide Number Placeholder 3">
            <a:extLst>
              <a:ext uri="{FF2B5EF4-FFF2-40B4-BE49-F238E27FC236}">
                <a16:creationId xmlns:a16="http://schemas.microsoft.com/office/drawing/2014/main" id="{8D830066-673B-B2A9-32D5-2A06F6849AA9}"/>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16</a:t>
            </a:fld>
            <a:endParaRPr lang="en-US">
              <a:solidFill>
                <a:prstClr val="black"/>
              </a:solidFill>
              <a:latin typeface="Aptos" panose="02110004020202020204"/>
            </a:endParaRPr>
          </a:p>
        </p:txBody>
      </p:sp>
    </p:spTree>
    <p:extLst>
      <p:ext uri="{BB962C8B-B14F-4D97-AF65-F5344CB8AC3E}">
        <p14:creationId xmlns:p14="http://schemas.microsoft.com/office/powerpoint/2010/main" val="19673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6C48-C9D0-3D3F-F74A-C0FF6BC84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67CE0-25F3-6127-CEDC-1EC1BB27B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4F40C-BBF6-6ED6-E0B9-184FA9BA36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86E93E-8E14-AF5A-C483-A378A15907A8}"/>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270249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F3DC-32EF-E233-0FC3-86C74A4D1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88780-8E76-BEA4-9FA3-536593095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B68C2-7819-E76C-CB5B-53092E5914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20788F-D232-B37B-7426-47015B5354EC}"/>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18</a:t>
            </a:fld>
            <a:endParaRPr lang="en-US">
              <a:solidFill>
                <a:prstClr val="black"/>
              </a:solidFill>
              <a:latin typeface="Aptos" panose="02110004020202020204"/>
            </a:endParaRPr>
          </a:p>
        </p:txBody>
      </p:sp>
    </p:spTree>
    <p:extLst>
      <p:ext uri="{BB962C8B-B14F-4D97-AF65-F5344CB8AC3E}">
        <p14:creationId xmlns:p14="http://schemas.microsoft.com/office/powerpoint/2010/main" val="84846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D74ED-FDF3-5CE2-87A1-A61CC846D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1039D-851F-F4EC-94B4-7730320B1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80DE8-8E42-87C8-C502-7CE8549255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503B15-B72A-A9C7-077D-DB616F1C0388}"/>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1923967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7296-F967-C2F8-C607-6B0213078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046B1-BDC5-5E29-B45A-78FB28D8E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E810A-0663-0388-35D4-214A31EF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CDC66B-2FF5-E81F-6993-00A3150734F9}"/>
              </a:ext>
            </a:extLst>
          </p:cNvPr>
          <p:cNvSpPr>
            <a:spLocks noGrp="1"/>
          </p:cNvSpPr>
          <p:nvPr>
            <p:ph type="sldNum" sz="quarter" idx="5"/>
          </p:nvPr>
        </p:nvSpPr>
        <p:spPr/>
        <p:txBody>
          <a:bodyPr/>
          <a:lstStyle/>
          <a:p>
            <a:pPr defTabSz="966612">
              <a:defRPr/>
            </a:pPr>
            <a:fld id="{769943EA-69D9-7E49-97CD-A49926F617C9}" type="slidenum">
              <a:rPr lang="en-US">
                <a:solidFill>
                  <a:prstClr val="black"/>
                </a:solidFill>
                <a:latin typeface="Aptos" panose="02110004020202020204"/>
              </a:rPr>
              <a:pPr defTabSz="966612">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3737831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a:p>
          <a:p>
            <a:endParaRPr lang="en-US" sz="1300"/>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21</a:t>
            </a:fld>
            <a:endParaRPr lang="en-US">
              <a:solidFill>
                <a:prstClr val="black"/>
              </a:solidFill>
              <a:latin typeface="Aptos" panose="02110004020202020204"/>
            </a:endParaRPr>
          </a:p>
        </p:txBody>
      </p:sp>
    </p:spTree>
    <p:extLst>
      <p:ext uri="{BB962C8B-B14F-4D97-AF65-F5344CB8AC3E}">
        <p14:creationId xmlns:p14="http://schemas.microsoft.com/office/powerpoint/2010/main" val="91616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4889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22</a:t>
            </a:fld>
            <a:endParaRPr lang="en-US"/>
          </a:p>
        </p:txBody>
      </p:sp>
    </p:spTree>
    <p:extLst>
      <p:ext uri="{BB962C8B-B14F-4D97-AF65-F5344CB8AC3E}">
        <p14:creationId xmlns:p14="http://schemas.microsoft.com/office/powerpoint/2010/main" val="253399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23</a:t>
            </a:fld>
            <a:endParaRPr lang="en-US"/>
          </a:p>
        </p:txBody>
      </p:sp>
    </p:spTree>
    <p:extLst>
      <p:ext uri="{BB962C8B-B14F-4D97-AF65-F5344CB8AC3E}">
        <p14:creationId xmlns:p14="http://schemas.microsoft.com/office/powerpoint/2010/main" val="421073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endParaRPr>
              <a:latin typeface="Arial"/>
              <a:ea typeface="Arial"/>
              <a:cs typeface="Arial"/>
              <a:sym typeface="Arial"/>
            </a:endParaRPr>
          </a:p>
        </p:txBody>
      </p:sp>
      <p:sp>
        <p:nvSpPr>
          <p:cNvPr id="167" name="Google Shape;167;p1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defRPr/>
            </a:pPr>
            <a:fld id="{00000000-1234-1234-1234-123412341234}" type="slidenum">
              <a:rPr lang="en-US">
                <a:solidFill>
                  <a:prstClr val="black"/>
                </a:solidFill>
                <a:latin typeface="Arial"/>
                <a:ea typeface="Arial"/>
                <a:cs typeface="Arial"/>
                <a:sym typeface="Arial"/>
              </a:rPr>
              <a:pPr defTabSz="966612">
                <a:defRPr/>
              </a:pPr>
              <a:t>24</a:t>
            </a:fld>
            <a:endParaRPr>
              <a:solidFill>
                <a:prstClr val="black"/>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3512A511-E5E3-0704-1CA5-F910E6C51D2E}"/>
            </a:ext>
          </a:extLst>
        </p:cNvPr>
        <p:cNvGrpSpPr/>
        <p:nvPr/>
      </p:nvGrpSpPr>
      <p:grpSpPr>
        <a:xfrm>
          <a:off x="0" y="0"/>
          <a:ext cx="0" cy="0"/>
          <a:chOff x="0" y="0"/>
          <a:chExt cx="0" cy="0"/>
        </a:xfrm>
      </p:grpSpPr>
      <p:sp>
        <p:nvSpPr>
          <p:cNvPr id="165" name="Google Shape;165;p10:notes">
            <a:extLst>
              <a:ext uri="{FF2B5EF4-FFF2-40B4-BE49-F238E27FC236}">
                <a16:creationId xmlns:a16="http://schemas.microsoft.com/office/drawing/2014/main" id="{B509FE64-77A5-0FCF-2B08-204583631E68}"/>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0:notes">
            <a:extLst>
              <a:ext uri="{FF2B5EF4-FFF2-40B4-BE49-F238E27FC236}">
                <a16:creationId xmlns:a16="http://schemas.microsoft.com/office/drawing/2014/main" id="{619B0412-2194-DADA-35FD-13614547ADE1}"/>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endParaRPr>
              <a:latin typeface="Arial"/>
              <a:ea typeface="Arial"/>
              <a:cs typeface="Arial"/>
              <a:sym typeface="Arial"/>
            </a:endParaRPr>
          </a:p>
        </p:txBody>
      </p:sp>
      <p:sp>
        <p:nvSpPr>
          <p:cNvPr id="167" name="Google Shape;167;p10:notes">
            <a:extLst>
              <a:ext uri="{FF2B5EF4-FFF2-40B4-BE49-F238E27FC236}">
                <a16:creationId xmlns:a16="http://schemas.microsoft.com/office/drawing/2014/main" id="{13812FE7-CE38-364F-7DA8-B1D7D972ECA7}"/>
              </a:ext>
            </a:extLst>
          </p:cNvPr>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defTabSz="966612">
              <a:defRPr/>
            </a:pPr>
            <a:fld id="{00000000-1234-1234-1234-123412341234}" type="slidenum">
              <a:rPr lang="en-US">
                <a:solidFill>
                  <a:prstClr val="black"/>
                </a:solidFill>
                <a:latin typeface="Arial"/>
                <a:ea typeface="Arial"/>
                <a:cs typeface="Arial"/>
                <a:sym typeface="Arial"/>
              </a:rPr>
              <a:pPr defTabSz="966612">
                <a:defRPr/>
              </a:pPr>
              <a:t>25</a:t>
            </a:fld>
            <a:endParaRPr>
              <a:solidFill>
                <a:prstClr val="black"/>
              </a:solidFill>
              <a:latin typeface="Arial"/>
              <a:ea typeface="Arial"/>
              <a:cs typeface="Arial"/>
              <a:sym typeface="Arial"/>
            </a:endParaRPr>
          </a:p>
        </p:txBody>
      </p:sp>
    </p:spTree>
    <p:extLst>
      <p:ext uri="{BB962C8B-B14F-4D97-AF65-F5344CB8AC3E}">
        <p14:creationId xmlns:p14="http://schemas.microsoft.com/office/powerpoint/2010/main" val="2992782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26</a:t>
            </a:fld>
            <a:endParaRPr lang="en-US">
              <a:solidFill>
                <a:prstClr val="black"/>
              </a:solidFill>
              <a:latin typeface="Aptos" panose="02110004020202020204"/>
            </a:endParaRPr>
          </a:p>
        </p:txBody>
      </p:sp>
    </p:spTree>
    <p:extLst>
      <p:ext uri="{BB962C8B-B14F-4D97-AF65-F5344CB8AC3E}">
        <p14:creationId xmlns:p14="http://schemas.microsoft.com/office/powerpoint/2010/main" val="4068216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27</a:t>
            </a:fld>
            <a:endParaRPr lang="en-US"/>
          </a:p>
        </p:txBody>
      </p:sp>
    </p:spTree>
    <p:extLst>
      <p:ext uri="{BB962C8B-B14F-4D97-AF65-F5344CB8AC3E}">
        <p14:creationId xmlns:p14="http://schemas.microsoft.com/office/powerpoint/2010/main" val="563666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28</a:t>
            </a:fld>
            <a:endParaRPr lang="en-US"/>
          </a:p>
        </p:txBody>
      </p:sp>
    </p:spTree>
    <p:extLst>
      <p:ext uri="{BB962C8B-B14F-4D97-AF65-F5344CB8AC3E}">
        <p14:creationId xmlns:p14="http://schemas.microsoft.com/office/powerpoint/2010/main" val="4198538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talk about your county’s top cancers, we wanted to briefly touch on pediatric, adolescent, and young adult cancer rates. This is a very important topic to many Iowans.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due to small numbers we are unable to show rates by county, but we can show incidence rate for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Of course, any number of cancer in these age groups is too high, but in looking at the rate for Iowa we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pediatric cancers, so individuals under 15 years of age, it is statistically similar to what we see for the 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Adolescent cancers, those age 15-19 years old, incidence rate in Iowa is again statistically similar to the national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looking at young adult cancers, so those between ages 20-39 years old at the time of their diagnosis, we do see that Iowa has a significantly higher incidence rate compared to the nation.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33</a:t>
            </a:fld>
            <a:endParaRPr lang="en-US"/>
          </a:p>
        </p:txBody>
      </p:sp>
    </p:spTree>
    <p:extLst>
      <p:ext uri="{BB962C8B-B14F-4D97-AF65-F5344CB8AC3E}">
        <p14:creationId xmlns:p14="http://schemas.microsoft.com/office/powerpoint/2010/main" val="365378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22222"/>
                </a:solidFill>
              </a:rPr>
              <a:t>For those who are eligible, CFY-BCC covers annual mammograms.</a:t>
            </a:r>
          </a:p>
          <a:p>
            <a:endParaRPr lang="en-US">
              <a:solidFill>
                <a:srgbClr val="222222"/>
              </a:solidFill>
            </a:endParaRPr>
          </a:p>
          <a:p>
            <a:r>
              <a:rPr lang="en-US">
                <a:solidFill>
                  <a:srgbClr val="222222"/>
                </a:solidFill>
              </a:rPr>
              <a:t>The CFY Program receives funding from the Centers for Disease Control and Prevention (CDC)’s National Breast and Cervical Cancer Early Detection Program (NBCCEDP) grant. The CFY Program also receives funding from the state and additional funding from breast cancer license plates.</a:t>
            </a:r>
            <a:endParaRPr lang="en-US"/>
          </a:p>
          <a:p>
            <a:endParaRPr lang="en-US">
              <a:solidFill>
                <a:srgbClr val="222222"/>
              </a:solidFill>
            </a:endParaRPr>
          </a:p>
          <a:p>
            <a:r>
              <a:rPr lang="en-US">
                <a:solidFill>
                  <a:srgbClr val="222222"/>
                </a:solidFill>
              </a:rPr>
              <a:t>Individuals are eligible for the CFY program if they: </a:t>
            </a:r>
            <a:endParaRPr lang="en-US"/>
          </a:p>
          <a:p>
            <a:r>
              <a:rPr lang="en-US">
                <a:solidFill>
                  <a:srgbClr val="222222"/>
                </a:solidFill>
              </a:rPr>
              <a:t>•Earn less than 250% of the Federal Poverty Level.  </a:t>
            </a:r>
            <a:endParaRPr lang="en-US"/>
          </a:p>
          <a:p>
            <a:r>
              <a:rPr lang="en-US">
                <a:solidFill>
                  <a:srgbClr val="222222"/>
                </a:solidFill>
              </a:rPr>
              <a:t>•Are uninsured, underinsured, or have insurance with barriers to receiving care.  </a:t>
            </a:r>
            <a:endParaRPr lang="en-US"/>
          </a:p>
          <a:p>
            <a:r>
              <a:rPr lang="en-US">
                <a:solidFill>
                  <a:srgbClr val="222222"/>
                </a:solidFill>
              </a:rPr>
              <a:t>•Are ages 40-64 for breast cancer services. </a:t>
            </a:r>
            <a:endParaRPr lang="en-US"/>
          </a:p>
          <a:p>
            <a:r>
              <a:rPr lang="en-US">
                <a:solidFill>
                  <a:srgbClr val="222222"/>
                </a:solidFill>
              </a:rPr>
              <a:t>•Are ages 21-64 for cervical cancer services. </a:t>
            </a:r>
            <a:endParaRPr lang="en-US"/>
          </a:p>
          <a:p>
            <a:r>
              <a:rPr lang="en-US">
                <a:solidFill>
                  <a:srgbClr val="222222"/>
                </a:solidFill>
              </a:rPr>
              <a:t>•Are symptomatic or high-risk under the age 40 years and those over 64 who do not have Medicare Part B. </a:t>
            </a:r>
            <a:endParaRPr lang="en-US"/>
          </a:p>
          <a:p>
            <a:r>
              <a:rPr lang="en-US">
                <a:solidFill>
                  <a:srgbClr val="222222"/>
                </a:solidFill>
              </a:rPr>
              <a:t>•Serves individuals with breast/chest tissue and/or a cervix.</a:t>
            </a:r>
            <a:endParaRPr lang="en-US"/>
          </a:p>
          <a:p>
            <a:endParaRPr lang="en-US">
              <a:solidFill>
                <a:srgbClr val="222222"/>
              </a:solidFill>
            </a:endParaRPr>
          </a:p>
          <a:p>
            <a:r>
              <a:rPr lang="en-US">
                <a:solidFill>
                  <a:srgbClr val="222222"/>
                </a:solidFill>
              </a:rPr>
              <a:t>The CFY Program provides the following clinical services: </a:t>
            </a:r>
            <a:endParaRPr lang="en-US"/>
          </a:p>
          <a:p>
            <a:r>
              <a:rPr lang="en-US">
                <a:solidFill>
                  <a:srgbClr val="222222"/>
                </a:solidFill>
              </a:rPr>
              <a:t>•Clinical breast/chest exams  </a:t>
            </a:r>
            <a:endParaRPr lang="en-US"/>
          </a:p>
          <a:p>
            <a:r>
              <a:rPr lang="en-US">
                <a:solidFill>
                  <a:srgbClr val="222222"/>
                </a:solidFill>
              </a:rPr>
              <a:t>•Mammograms breast MRIs  </a:t>
            </a:r>
            <a:endParaRPr lang="en-US"/>
          </a:p>
          <a:p>
            <a:r>
              <a:rPr lang="en-US">
                <a:solidFill>
                  <a:srgbClr val="222222"/>
                </a:solidFill>
              </a:rPr>
              <a:t>•Pap tests  </a:t>
            </a:r>
            <a:endParaRPr lang="en-US"/>
          </a:p>
          <a:p>
            <a:r>
              <a:rPr lang="en-US">
                <a:solidFill>
                  <a:srgbClr val="222222"/>
                </a:solidFill>
              </a:rPr>
              <a:t>•HPV tests  </a:t>
            </a:r>
            <a:endParaRPr lang="en-US"/>
          </a:p>
          <a:p>
            <a:r>
              <a:rPr lang="en-US">
                <a:solidFill>
                  <a:srgbClr val="222222"/>
                </a:solidFill>
              </a:rPr>
              <a:t>•Diagnostic testing for abnormal screening results and referrals to treatment </a:t>
            </a:r>
            <a:endParaRPr lang="en-US"/>
          </a:p>
          <a:p>
            <a:endParaRPr lang="en-US">
              <a:solidFill>
                <a:srgbClr val="222222"/>
              </a:solidFill>
            </a:endParaRPr>
          </a:p>
          <a:p>
            <a:r>
              <a:rPr lang="en-US">
                <a:solidFill>
                  <a:srgbClr val="222222"/>
                </a:solidFill>
              </a:rPr>
              <a:t>The CFY Program also provides the following services: </a:t>
            </a:r>
            <a:endParaRPr lang="en-US"/>
          </a:p>
          <a:p>
            <a:r>
              <a:rPr lang="en-US">
                <a:solidFill>
                  <a:srgbClr val="222222"/>
                </a:solidFill>
              </a:rPr>
              <a:t>•Patient Navigation  </a:t>
            </a:r>
            <a:endParaRPr lang="en-US"/>
          </a:p>
          <a:p>
            <a:r>
              <a:rPr lang="en-US">
                <a:solidFill>
                  <a:srgbClr val="222222"/>
                </a:solidFill>
              </a:rPr>
              <a:t>•Help understanding provider recommendations  </a:t>
            </a:r>
            <a:endParaRPr lang="en-US"/>
          </a:p>
          <a:p>
            <a:r>
              <a:rPr lang="en-US">
                <a:solidFill>
                  <a:srgbClr val="222222"/>
                </a:solidFill>
              </a:rPr>
              <a:t>•Appointment reminders </a:t>
            </a:r>
            <a:endParaRPr lang="en-US"/>
          </a:p>
          <a:p>
            <a:pPr algn="l"/>
            <a:endParaRPr lang="en-US" b="0" i="0">
              <a:solidFill>
                <a:srgbClr val="222222"/>
              </a:solidFill>
              <a:effectLst/>
              <a:latin typeface="Aptos"/>
            </a:endParaRPr>
          </a:p>
        </p:txBody>
      </p:sp>
      <p:sp>
        <p:nvSpPr>
          <p:cNvPr id="4" name="Slide Number Placeholder 3"/>
          <p:cNvSpPr>
            <a:spLocks noGrp="1"/>
          </p:cNvSpPr>
          <p:nvPr>
            <p:ph type="sldNum" sz="quarter" idx="5"/>
          </p:nvPr>
        </p:nvSpPr>
        <p:spPr/>
        <p:txBody>
          <a:bodyPr/>
          <a:lstStyle/>
          <a:p>
            <a:pPr defTabSz="966612">
              <a:defRPr/>
            </a:pPr>
            <a:fld id="{C09037FC-806B-4A5C-968C-524CC918767A}" type="slidenum">
              <a:rPr lang="en-US">
                <a:solidFill>
                  <a:prstClr val="black"/>
                </a:solidFill>
                <a:latin typeface="Aptos" panose="02110004020202020204"/>
              </a:rPr>
              <a:pPr defTabSz="966612">
                <a:defRPr/>
              </a:pPr>
              <a:t>38</a:t>
            </a:fld>
            <a:endParaRPr lang="en-US">
              <a:solidFill>
                <a:prstClr val="black"/>
              </a:solidFill>
              <a:latin typeface="Aptos" panose="02110004020202020204"/>
            </a:endParaRPr>
          </a:p>
        </p:txBody>
      </p:sp>
    </p:spTree>
    <p:extLst>
      <p:ext uri="{BB962C8B-B14F-4D97-AF65-F5344CB8AC3E}">
        <p14:creationId xmlns:p14="http://schemas.microsoft.com/office/powerpoint/2010/main" val="3504020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0" i="0" kern="1200">
                <a:solidFill>
                  <a:schemeClr val="tx1"/>
                </a:solidFill>
                <a:effectLst/>
                <a:latin typeface="+mn-lt"/>
                <a:ea typeface="+mn-ea"/>
                <a:cs typeface="+mn-cs"/>
              </a:rPr>
              <a:t>Screening for lung cancer with annual low-dose CT scans among those at high risk can reduce the lung cancer death rate by up to 20% by detecting the disease at early stages when it is more likely to be curable.</a:t>
            </a:r>
            <a:endParaRPr lang="en-US"/>
          </a:p>
          <a:p>
            <a:pPr defTabSz="966612">
              <a:defRPr/>
            </a:pPr>
            <a:endParaRPr lang="en-US"/>
          </a:p>
          <a:p>
            <a:pPr defTabSz="966612">
              <a:defRPr/>
            </a:pPr>
            <a:r>
              <a:rPr lang="en-US"/>
              <a:t>Screening stat: American Lung Association State of Lung Cancer Report 2025</a:t>
            </a:r>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43</a:t>
            </a:fld>
            <a:endParaRPr lang="en-US">
              <a:solidFill>
                <a:prstClr val="black"/>
              </a:solidFill>
              <a:latin typeface="Aptos" panose="02110004020202020204"/>
            </a:endParaRPr>
          </a:p>
        </p:txBody>
      </p:sp>
    </p:spTree>
    <p:extLst>
      <p:ext uri="{BB962C8B-B14F-4D97-AF65-F5344CB8AC3E}">
        <p14:creationId xmlns:p14="http://schemas.microsoft.com/office/powerpoint/2010/main" val="219870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2370082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00517-79D3-0487-9E77-27AEE4240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E1233-47E1-4940-8076-1240B859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5C3FA-0F72-FFBC-CC00-66986BC5D34E}"/>
              </a:ext>
            </a:extLst>
          </p:cNvPr>
          <p:cNvSpPr>
            <a:spLocks noGrp="1"/>
          </p:cNvSpPr>
          <p:nvPr>
            <p:ph type="body" idx="1"/>
          </p:nvPr>
        </p:nvSpPr>
        <p:spPr/>
        <p:txBody>
          <a:bodyPr/>
          <a:lstStyle/>
          <a:p>
            <a:pPr marL="362480" indent="-362480">
              <a:lnSpc>
                <a:spcPct val="120000"/>
              </a:lnSpc>
              <a:buFont typeface="+mj-lt"/>
              <a:buAutoNum type="arabicPeriod"/>
            </a:pPr>
            <a:r>
              <a:rPr lang="en-US" sz="2100" b="1">
                <a:solidFill>
                  <a:srgbClr val="1B1B1B"/>
                </a:solidFill>
              </a:rPr>
              <a:t>Smoking</a:t>
            </a:r>
            <a:r>
              <a:rPr lang="en-US" sz="2100">
                <a:solidFill>
                  <a:srgbClr val="1B1B1B"/>
                </a:solidFill>
              </a:rPr>
              <a:t> is the leading cause of lung cancer – so quitting smoking is one of the best things you can do to decrease your risk of lung cancer</a:t>
            </a:r>
          </a:p>
          <a:p>
            <a:pPr marL="362480" indent="-362480">
              <a:lnSpc>
                <a:spcPct val="120000"/>
              </a:lnSpc>
              <a:buFont typeface="+mj-lt"/>
              <a:buAutoNum type="arabicPeriod"/>
            </a:pPr>
            <a:endParaRPr lang="en-US" sz="2100" b="1">
              <a:solidFill>
                <a:srgbClr val="1B1B1B"/>
              </a:solidFill>
            </a:endParaRPr>
          </a:p>
          <a:p>
            <a:pPr marL="362480" indent="-362480">
              <a:lnSpc>
                <a:spcPct val="120000"/>
              </a:lnSpc>
              <a:buFont typeface="+mj-lt"/>
              <a:buAutoNum type="arabicPeriod"/>
            </a:pPr>
            <a:r>
              <a:rPr lang="en-US" sz="2100" b="1">
                <a:solidFill>
                  <a:srgbClr val="1B1B1B"/>
                </a:solidFill>
              </a:rPr>
              <a:t>Radon</a:t>
            </a:r>
            <a:endParaRPr lang="en-US" sz="2700">
              <a:solidFill>
                <a:srgbClr val="1B1B1B"/>
              </a:solidFill>
            </a:endParaRPr>
          </a:p>
          <a:p>
            <a:pPr marL="845786" lvl="1" indent="-362480">
              <a:lnSpc>
                <a:spcPct val="120000"/>
              </a:lnSpc>
              <a:buFont typeface="Arial" panose="020B0604020202020204" pitchFamily="34" charset="0"/>
              <a:buChar char="•"/>
            </a:pPr>
            <a:r>
              <a:rPr lang="en-US" sz="2100">
                <a:solidFill>
                  <a:srgbClr val="1B1B1B"/>
                </a:solidFill>
              </a:rPr>
              <a:t>2</a:t>
            </a:r>
            <a:r>
              <a:rPr lang="en-US" sz="2100" baseline="30000">
                <a:solidFill>
                  <a:srgbClr val="1B1B1B"/>
                </a:solidFill>
              </a:rPr>
              <a:t>nd</a:t>
            </a:r>
            <a:r>
              <a:rPr lang="en-US" sz="2100">
                <a:solidFill>
                  <a:srgbClr val="1B1B1B"/>
                </a:solidFill>
              </a:rPr>
              <a:t> leading cause of lung cancer</a:t>
            </a:r>
          </a:p>
          <a:p>
            <a:pPr marL="845786" lvl="1" indent="-362480">
              <a:lnSpc>
                <a:spcPct val="120000"/>
              </a:lnSpc>
              <a:buFont typeface="Arial" panose="020B0604020202020204" pitchFamily="34" charset="0"/>
              <a:buChar char="•"/>
            </a:pPr>
            <a:r>
              <a:rPr lang="en-US" sz="2100">
                <a:solidFill>
                  <a:srgbClr val="1B1B1B"/>
                </a:solidFill>
              </a:rPr>
              <a:t>#1 cause of lung cancer among non-smokers – so testing your home for radon and if it is detected installing a radon mitigation system to reduce your risk</a:t>
            </a:r>
          </a:p>
          <a:p>
            <a:pPr marL="362480" indent="-362480">
              <a:lnSpc>
                <a:spcPct val="120000"/>
              </a:lnSpc>
              <a:buFont typeface="+mj-lt"/>
              <a:buAutoNum type="arabicPeriod"/>
            </a:pPr>
            <a:endParaRPr lang="en-US" sz="2100" b="1">
              <a:solidFill>
                <a:srgbClr val="1B1B1B"/>
              </a:solidFill>
            </a:endParaRPr>
          </a:p>
          <a:p>
            <a:pPr marL="362480" indent="-362480">
              <a:lnSpc>
                <a:spcPct val="120000"/>
              </a:lnSpc>
              <a:buFont typeface="+mj-lt"/>
              <a:buAutoNum type="arabicPeriod"/>
            </a:pPr>
            <a:r>
              <a:rPr lang="en-US" sz="2100" b="1">
                <a:solidFill>
                  <a:srgbClr val="1B1B1B"/>
                </a:solidFill>
              </a:rPr>
              <a:t>Secondhand smoke </a:t>
            </a:r>
            <a:r>
              <a:rPr lang="en-US" sz="2100">
                <a:solidFill>
                  <a:srgbClr val="1B1B1B"/>
                </a:solidFill>
              </a:rPr>
              <a:t>is the 3</a:t>
            </a:r>
            <a:r>
              <a:rPr lang="en-US" sz="2100" baseline="30000">
                <a:solidFill>
                  <a:srgbClr val="1B1B1B"/>
                </a:solidFill>
              </a:rPr>
              <a:t>rd</a:t>
            </a:r>
            <a:r>
              <a:rPr lang="en-US" sz="2100">
                <a:solidFill>
                  <a:srgbClr val="1B1B1B"/>
                </a:solidFill>
              </a:rPr>
              <a:t> leading cause of lung cancer </a:t>
            </a:r>
          </a:p>
          <a:p>
            <a:pPr marL="362480" indent="-362480">
              <a:lnSpc>
                <a:spcPct val="120000"/>
              </a:lnSpc>
              <a:buFont typeface="+mj-lt"/>
              <a:buAutoNum type="arabicPeriod"/>
            </a:pPr>
            <a:endParaRPr lang="en-US" sz="2100">
              <a:solidFill>
                <a:srgbClr val="1B1B1B"/>
              </a:solidFill>
            </a:endParaRPr>
          </a:p>
          <a:p>
            <a:pPr marL="0" indent="0">
              <a:lnSpc>
                <a:spcPct val="120000"/>
              </a:lnSpc>
              <a:buFont typeface="+mj-lt"/>
              <a:buNone/>
            </a:pPr>
            <a:r>
              <a:rPr lang="en-US" sz="2100">
                <a:solidFill>
                  <a:srgbClr val="1B1B1B"/>
                </a:solidFill>
              </a:rPr>
              <a:t>https://www.atsdr.cdc.gov/environmental-medicine/hcp/clinicianbriefradon/index.html#cdc_generic_section_10-other-sources-of-information-on-radon</a:t>
            </a:r>
          </a:p>
          <a:p>
            <a:endParaRPr lang="en-US"/>
          </a:p>
        </p:txBody>
      </p:sp>
      <p:sp>
        <p:nvSpPr>
          <p:cNvPr id="4" name="Slide Number Placeholder 3">
            <a:extLst>
              <a:ext uri="{FF2B5EF4-FFF2-40B4-BE49-F238E27FC236}">
                <a16:creationId xmlns:a16="http://schemas.microsoft.com/office/drawing/2014/main" id="{4EF9567B-ED65-E9FF-23C2-9A7258D2CFB4}"/>
              </a:ext>
            </a:extLst>
          </p:cNvPr>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45</a:t>
            </a:fld>
            <a:endParaRPr lang="en-US">
              <a:solidFill>
                <a:prstClr val="black"/>
              </a:solidFill>
              <a:latin typeface="Aptos" panose="02110004020202020204"/>
            </a:endParaRPr>
          </a:p>
        </p:txBody>
      </p:sp>
    </p:spTree>
    <p:extLst>
      <p:ext uri="{BB962C8B-B14F-4D97-AF65-F5344CB8AC3E}">
        <p14:creationId xmlns:p14="http://schemas.microsoft.com/office/powerpoint/2010/main" val="252990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no standard screening test for endometrial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B1B1B"/>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https://www.cancer.gov/types/uterine/patient/endometrial-treatment-pdq</a:t>
            </a:r>
            <a:r>
              <a:rPr lang="en-US" b="0" i="0">
                <a:solidFill>
                  <a:srgbClr val="1B1B1B"/>
                </a:solidFill>
                <a:effectLst/>
                <a:latin typeface="Open Sans" panose="020B0606030504020204" pitchFamily="34" charset="0"/>
              </a:rPr>
              <a:t>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5303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B022B-CF62-4938-6321-CD7D52E2E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CD17C-5F5C-4B8F-75E0-68F941C2D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BA7C2-0022-A229-0117-9FA1FEB5D2D2}"/>
              </a:ext>
            </a:extLst>
          </p:cNvPr>
          <p:cNvSpPr>
            <a:spLocks noGrp="1"/>
          </p:cNvSpPr>
          <p:nvPr>
            <p:ph type="body" idx="1"/>
          </p:nvPr>
        </p:nvSpPr>
        <p:spPr/>
        <p:txBody>
          <a:bodyPr/>
          <a:lstStyle/>
          <a:p>
            <a:pPr fontAlgn="base">
              <a:lnSpc>
                <a:spcPts val="1348"/>
              </a:lnSpc>
            </a:pPr>
            <a:r>
              <a:rPr lang="en-US" sz="1300">
                <a:solidFill>
                  <a:srgbClr val="222222"/>
                </a:solidFill>
                <a:latin typeface="Gill Sans"/>
              </a:rPr>
              <a:t>Colorectal Cancer (CRC) Program The Colorectal Cancer Program at Iowa HHS receives funding from the Centers for Disease Control and Prevention (CDC)’s Colorectal Cancer Control Program (CRCCP) grant and funding from the state to administer the Iowa Get Screened (IGS) Program.</a:t>
            </a:r>
          </a:p>
          <a:p>
            <a:pPr fontAlgn="base">
              <a:lnSpc>
                <a:spcPts val="1348"/>
              </a:lnSpc>
            </a:pPr>
            <a:endParaRPr lang="en-US" sz="1300">
              <a:solidFill>
                <a:srgbClr val="222222"/>
              </a:solidFill>
              <a:latin typeface="Gill Sans"/>
            </a:endParaRPr>
          </a:p>
          <a:p>
            <a:pPr fontAlgn="base">
              <a:lnSpc>
                <a:spcPts val="1348"/>
              </a:lnSpc>
            </a:pPr>
            <a:r>
              <a:rPr lang="en-US" sz="1300">
                <a:solidFill>
                  <a:srgbClr val="222222"/>
                </a:solidFill>
                <a:latin typeface="Gill Sans"/>
              </a:rPr>
              <a:t>Participating FQHCs (clinics) include: 1) All Care Health Center, 2) Community Health Care, Inc., 3) Community Health Centers of Fort Dodge, 4) Infinity Health, </a:t>
            </a:r>
            <a:endParaRPr lang="en-US" b="0" i="0">
              <a:solidFill>
                <a:srgbClr val="000000"/>
              </a:solidFill>
              <a:effectLst/>
              <a:latin typeface="Segoe UI" panose="020B0502040204020203" pitchFamily="34" charset="0"/>
            </a:endParaRPr>
          </a:p>
          <a:p>
            <a:pPr fontAlgn="base">
              <a:lnSpc>
                <a:spcPts val="1348"/>
              </a:lnSpc>
            </a:pPr>
            <a:r>
              <a:rPr lang="en-US" sz="1300">
                <a:solidFill>
                  <a:srgbClr val="222222"/>
                </a:solidFill>
                <a:latin typeface="Gill Sans"/>
              </a:rPr>
              <a:t>5) Community Health Centers of Southeastern Iowa, 6) Crescent Community Health Center, 7) Eastern Iowa Health Center, 8) Primary Health Care, Inc., 9) Promise Community Health Center and 10) River Hills Community Health Center.</a:t>
            </a:r>
          </a:p>
          <a:p>
            <a:pPr fontAlgn="base">
              <a:lnSpc>
                <a:spcPts val="1348"/>
              </a:lnSpc>
            </a:pPr>
            <a:endParaRPr lang="en-US" sz="1300">
              <a:solidFill>
                <a:srgbClr val="222222"/>
              </a:solidFill>
              <a:latin typeface="Gill Sans"/>
            </a:endParaRPr>
          </a:p>
          <a:p>
            <a:pPr fontAlgn="base">
              <a:lnSpc>
                <a:spcPts val="1348"/>
              </a:lnSpc>
            </a:pPr>
            <a:r>
              <a:rPr lang="en-US" sz="1300">
                <a:solidFill>
                  <a:srgbClr val="222222"/>
                </a:solidFill>
                <a:latin typeface="Gill Sans"/>
              </a:rPr>
              <a:t>The state-funded Iowa Get Screened Program provides limited colorectal cancer screenings</a:t>
            </a:r>
            <a:r>
              <a:rPr lang="en-US" sz="1300">
                <a:solidFill>
                  <a:srgbClr val="231F20"/>
                </a:solidFill>
                <a:latin typeface="Gill Sans"/>
              </a:rPr>
              <a:t> to eligible Iowans at the Black Hawk County Health Department (in Waterloo) and the Polk County Health Department (in Des Moines). This program serves Iowans ages 45-75, who are at or below 300% Federal Poverty Level, and are uninsured or underinsured. The participants can live in any Iowa county to participate. These services are provided through the following partnerships: </a:t>
            </a:r>
            <a:r>
              <a:rPr lang="en-US" sz="1300" err="1">
                <a:solidFill>
                  <a:srgbClr val="231F20"/>
                </a:solidFill>
                <a:latin typeface="Gill Sans"/>
              </a:rPr>
              <a:t>MercyOne</a:t>
            </a:r>
            <a:r>
              <a:rPr lang="en-US" sz="1300">
                <a:solidFill>
                  <a:srgbClr val="231F20"/>
                </a:solidFill>
                <a:latin typeface="Gill Sans"/>
              </a:rPr>
              <a:t> Waterloo, Broadlawns Medical Center and Mercy Clinical Labs. </a:t>
            </a:r>
          </a:p>
          <a:p>
            <a:pPr fontAlgn="base">
              <a:lnSpc>
                <a:spcPts val="1348"/>
              </a:lnSpc>
            </a:pPr>
            <a:endParaRPr lang="en-US" sz="1300">
              <a:solidFill>
                <a:srgbClr val="231F20"/>
              </a:solidFill>
              <a:latin typeface="Gill Sans"/>
            </a:endParaRPr>
          </a:p>
          <a:p>
            <a:pPr fontAlgn="base">
              <a:lnSpc>
                <a:spcPts val="1348"/>
              </a:lnSpc>
            </a:pP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0ADFA158-343E-9FB3-EA29-8AA6CF65AAB1}"/>
              </a:ext>
            </a:extLst>
          </p:cNvPr>
          <p:cNvSpPr>
            <a:spLocks noGrp="1"/>
          </p:cNvSpPr>
          <p:nvPr>
            <p:ph type="sldNum" sz="quarter" idx="5"/>
          </p:nvPr>
        </p:nvSpPr>
        <p:spPr/>
        <p:txBody>
          <a:bodyPr/>
          <a:lstStyle/>
          <a:p>
            <a:pPr defTabSz="966612">
              <a:defRPr/>
            </a:pPr>
            <a:fld id="{C09037FC-806B-4A5C-968C-524CC918767A}" type="slidenum">
              <a:rPr lang="en-US">
                <a:solidFill>
                  <a:prstClr val="black"/>
                </a:solidFill>
                <a:latin typeface="Aptos" panose="02110004020202020204"/>
              </a:rPr>
              <a:pPr defTabSz="966612">
                <a:defRPr/>
              </a:pPr>
              <a:t>52</a:t>
            </a:fld>
            <a:endParaRPr lang="en-US">
              <a:solidFill>
                <a:prstClr val="black"/>
              </a:solidFill>
              <a:latin typeface="Aptos" panose="02110004020202020204"/>
            </a:endParaRPr>
          </a:p>
        </p:txBody>
      </p:sp>
    </p:spTree>
    <p:extLst>
      <p:ext uri="{BB962C8B-B14F-4D97-AF65-F5344CB8AC3E}">
        <p14:creationId xmlns:p14="http://schemas.microsoft.com/office/powerpoint/2010/main" val="2821007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Melanoma doesn’t have screening guidelines like breast cancer.</a:t>
            </a:r>
          </a:p>
          <a:p>
            <a:endParaRPr lang="en-US"/>
          </a:p>
          <a:p>
            <a:r>
              <a:rPr lang="en-US"/>
              <a:t>You can also see if your insurance covers yearly skin cancer checks.</a:t>
            </a:r>
          </a:p>
          <a:p>
            <a:endParaRPr lang="en-US"/>
          </a:p>
          <a:p>
            <a:r>
              <a:rPr lang="en-US"/>
              <a:t>https://shri.public-health.uiowa.edu/wp-content/uploads/2023/06/Skin-Melanoma_FINAL.pdf</a:t>
            </a:r>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54</a:t>
            </a:fld>
            <a:endParaRPr lang="en-US">
              <a:solidFill>
                <a:prstClr val="black"/>
              </a:solidFill>
              <a:latin typeface="Aptos" panose="02110004020202020204"/>
            </a:endParaRPr>
          </a:p>
        </p:txBody>
      </p:sp>
    </p:spTree>
    <p:extLst>
      <p:ext uri="{BB962C8B-B14F-4D97-AF65-F5344CB8AC3E}">
        <p14:creationId xmlns:p14="http://schemas.microsoft.com/office/powerpoint/2010/main" val="305292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ECE4E-2E65-89CF-2E89-3DDDAE58B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27CD5-FC1F-5825-0BFE-5442BFC6A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16940-1C1B-561E-9A5B-0680C484BDDB}"/>
              </a:ext>
            </a:extLst>
          </p:cNvPr>
          <p:cNvSpPr>
            <a:spLocks noGrp="1"/>
          </p:cNvSpPr>
          <p:nvPr>
            <p:ph type="body" idx="1"/>
          </p:nvPr>
        </p:nvSpPr>
        <p:spPr/>
        <p:txBody>
          <a:bodyPr/>
          <a:lstStyle/>
          <a:p>
            <a:r>
              <a:rPr lang="en-US"/>
              <a:t>Iowa is one of the few states with no restrictions on tanning be</a:t>
            </a:r>
          </a:p>
          <a:p>
            <a:endParaRPr lang="en-US"/>
          </a:p>
          <a:p>
            <a:r>
              <a:rPr lang="en-US"/>
              <a:t>https://azskincancerinstitute.org/sci/skin-cancer-prevention/tanning-bed-dangerd use for minors.</a:t>
            </a:r>
          </a:p>
          <a:p>
            <a:endParaRPr lang="en-US"/>
          </a:p>
          <a:p>
            <a:r>
              <a:rPr lang="en-US"/>
              <a:t>https://www.iarc.who.int/media-centre-iarc-news-32/ </a:t>
            </a:r>
          </a:p>
          <a:p>
            <a:r>
              <a:rPr lang="en-US"/>
              <a:t>https://publications.iarc.who.int/Book-And-Report-Series/Iarc-Working-Group-Reports/Exposure-To-Artificial-UV-Radiation-And-Skin-Cancer-2006</a:t>
            </a:r>
          </a:p>
          <a:p>
            <a:endParaRPr lang="en-US"/>
          </a:p>
          <a:p>
            <a:r>
              <a:rPr lang="en-US"/>
              <a:t>Page 50: Our systematic review of published studies, conducted mainly in North America and Europe, of the association of indoor tanning facility use with melanoma revealed an association of early age at first use (less than approximately 30 years) with melanoma risk. These studies consistently indicated a moderate strength of association, with a summary relative risk of 1.75 (1.35–2.26).</a:t>
            </a:r>
          </a:p>
          <a:p>
            <a:endParaRPr lang="en-US"/>
          </a:p>
          <a:p>
            <a:endParaRPr lang="en-US"/>
          </a:p>
          <a:p>
            <a:r>
              <a:rPr lang="en-US"/>
              <a:t>https://www.the-scientist.com/tanning-beds-and-natural-sunlight-affect-melanocytes-differently-73848?utm_campaign=5750943-TS_News%20Alerts_2025&amp;utm_medium=email&amp;_hsenc=p2ANqtz-_I77vigeyjI8G3k1ShptWrHd2dAhS-PyivUMyH8eAqvo8srEMrfh4AnrrG9n4Q2kuFI8V1wJYf5T_5DKrNiCZaHwzGPQ&amp;_hsmi=398075549&amp;utm_content=398075549&amp;utm_source=hs_email</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 recent study found that between tanning bed users and nonusers, those who tanned were more likely to have multiple melanomas on areas of the body with low amounts of sun damage.</a:t>
            </a:r>
            <a:r>
              <a:rPr lang="en-US" sz="1200" b="0" i="0" kern="1200" baseline="30000">
                <a:solidFill>
                  <a:schemeClr val="tx1"/>
                </a:solidFill>
                <a:effectLst/>
                <a:latin typeface="+mn-lt"/>
                <a:ea typeface="+mn-ea"/>
                <a:cs typeface="+mn-cs"/>
              </a:rPr>
              <a:t>1</a:t>
            </a:r>
            <a:r>
              <a:rPr lang="en-US" sz="1200" b="0" i="0" kern="1200">
                <a:solidFill>
                  <a:schemeClr val="tx1"/>
                </a:solidFill>
                <a:effectLst/>
                <a:latin typeface="+mn-lt"/>
                <a:ea typeface="+mn-ea"/>
                <a:cs typeface="+mn-cs"/>
              </a:rPr>
              <a:t> Molecular analysis revealed that their skin cells harbored more pathogenic mutations, which may elevate melanoma risk. These findings highlight how tanning beds can affect skin cells differently than those who are exposed to natural, outdoor lighting.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team observed that the tanning cohort was more likely to have multiple melanomas. The distribution of melanomas also differed. The tanning bed users more often had melanomas on areas of the body that typically receive less sunlight, such as the torso, compared to individuals exposed to </a:t>
            </a:r>
            <a:r>
              <a:rPr lang="en-US" sz="1200" b="0" i="0" u="sng" kern="1200">
                <a:solidFill>
                  <a:schemeClr val="tx1"/>
                </a:solidFill>
                <a:effectLst/>
                <a:latin typeface="+mn-lt"/>
                <a:ea typeface="+mn-ea"/>
                <a:cs typeface="+mn-cs"/>
                <a:hlinkClick r:id="rId3"/>
              </a:rPr>
              <a:t>natural sunlight</a:t>
            </a:r>
            <a:r>
              <a:rPr lang="en-US" sz="1200" b="0" i="0" kern="1200">
                <a:solidFill>
                  <a:schemeClr val="tx1"/>
                </a:solidFill>
                <a:effectLst/>
                <a:latin typeface="+mn-lt"/>
                <a:ea typeface="+mn-ea"/>
                <a:cs typeface="+mn-cs"/>
              </a:rPr>
              <a:t>.</a:t>
            </a:r>
            <a:endParaRPr lang="en-US"/>
          </a:p>
        </p:txBody>
      </p:sp>
      <p:sp>
        <p:nvSpPr>
          <p:cNvPr id="4" name="Slide Number Placeholder 3">
            <a:extLst>
              <a:ext uri="{FF2B5EF4-FFF2-40B4-BE49-F238E27FC236}">
                <a16:creationId xmlns:a16="http://schemas.microsoft.com/office/drawing/2014/main" id="{A0A7C9B0-2CA0-C4E1-7EFC-3BEBB2FDEDA1}"/>
              </a:ext>
            </a:extLst>
          </p:cNvPr>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56</a:t>
            </a:fld>
            <a:endParaRPr lang="en-US">
              <a:solidFill>
                <a:prstClr val="black"/>
              </a:solidFill>
              <a:latin typeface="Aptos" panose="02110004020202020204"/>
            </a:endParaRPr>
          </a:p>
        </p:txBody>
      </p:sp>
    </p:spTree>
    <p:extLst>
      <p:ext uri="{BB962C8B-B14F-4D97-AF65-F5344CB8AC3E}">
        <p14:creationId xmlns:p14="http://schemas.microsoft.com/office/powerpoint/2010/main" val="3482975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on a population level these risk factors, like smoking, increase the rates of cancer for a population. The higher the smoking rate, the higher the cancer rate. Conversely on the right-hand part of slide, the higher the rates of healthy diets and physical activity, the lower the rates of cancer for a population. What we don’t know is what caused cancer for a particular individual. There are very healthy people who did everything right and still were diagnosed with cancer. And there’s people who conversely lived unhealthy lifestyles and were not diagnosed with cancer. </a:t>
            </a:r>
          </a:p>
          <a:p>
            <a:endParaRPr lang="en-US"/>
          </a:p>
          <a:p>
            <a:r>
              <a:rPr lang="en-US"/>
              <a:t>While we can’t eliminate our risk, there are things we can do to reduce our risk of cancer, which include….[read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57</a:t>
            </a:fld>
            <a:endParaRPr lang="en-US">
              <a:solidFill>
                <a:prstClr val="black"/>
              </a:solidFill>
              <a:latin typeface="Aptos" panose="02110004020202020204"/>
            </a:endParaRPr>
          </a:p>
        </p:txBody>
      </p:sp>
    </p:spTree>
    <p:extLst>
      <p:ext uri="{BB962C8B-B14F-4D97-AF65-F5344CB8AC3E}">
        <p14:creationId xmlns:p14="http://schemas.microsoft.com/office/powerpoint/2010/main" val="3007027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63</a:t>
            </a:fld>
            <a:endParaRPr lang="en-US"/>
          </a:p>
        </p:txBody>
      </p:sp>
    </p:spTree>
    <p:extLst>
      <p:ext uri="{BB962C8B-B14F-4D97-AF65-F5344CB8AC3E}">
        <p14:creationId xmlns:p14="http://schemas.microsoft.com/office/powerpoint/2010/main" val="4183668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ICC is funded through the Iowa Comprehensive Cancer Program</a:t>
            </a:r>
          </a:p>
        </p:txBody>
      </p:sp>
      <p:sp>
        <p:nvSpPr>
          <p:cNvPr id="4" name="Slide Number Placeholder 3"/>
          <p:cNvSpPr>
            <a:spLocks noGrp="1"/>
          </p:cNvSpPr>
          <p:nvPr>
            <p:ph type="sldNum" sz="quarter" idx="5"/>
          </p:nvPr>
        </p:nvSpPr>
        <p:spPr/>
        <p:txBody>
          <a:bodyPr/>
          <a:lstStyle/>
          <a:p>
            <a:pPr defTabSz="966612"/>
            <a:fld id="{D908E7CB-9B18-44E3-97A7-070402A23BAA}" type="slidenum">
              <a:rPr lang="en-US">
                <a:solidFill>
                  <a:prstClr val="black"/>
                </a:solidFill>
                <a:latin typeface="Aptos" panose="02110004020202020204"/>
              </a:rPr>
              <a:pPr defTabSz="966612"/>
              <a:t>64</a:t>
            </a:fld>
            <a:endParaRPr lang="en-US">
              <a:solidFill>
                <a:prstClr val="black"/>
              </a:solidFill>
              <a:latin typeface="Aptos" panose="02110004020202020204"/>
            </a:endParaRPr>
          </a:p>
        </p:txBody>
      </p:sp>
    </p:spTree>
    <p:extLst>
      <p:ext uri="{BB962C8B-B14F-4D97-AF65-F5344CB8AC3E}">
        <p14:creationId xmlns:p14="http://schemas.microsoft.com/office/powerpoint/2010/main" val="2105998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3740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66</a:t>
            </a:fld>
            <a:endParaRPr lang="en-US"/>
          </a:p>
        </p:txBody>
      </p:sp>
    </p:spTree>
    <p:extLst>
      <p:ext uri="{BB962C8B-B14F-4D97-AF65-F5344CB8AC3E}">
        <p14:creationId xmlns:p14="http://schemas.microsoft.com/office/powerpoint/2010/main" val="366368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260350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67</a:t>
            </a:fld>
            <a:endParaRPr lang="en-US"/>
          </a:p>
        </p:txBody>
      </p:sp>
    </p:spTree>
    <p:extLst>
      <p:ext uri="{BB962C8B-B14F-4D97-AF65-F5344CB8AC3E}">
        <p14:creationId xmlns:p14="http://schemas.microsoft.com/office/powerpoint/2010/main" val="3691612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68</a:t>
            </a:fld>
            <a:endParaRPr lang="en-US"/>
          </a:p>
        </p:txBody>
      </p:sp>
    </p:spTree>
    <p:extLst>
      <p:ext uri="{BB962C8B-B14F-4D97-AF65-F5344CB8AC3E}">
        <p14:creationId xmlns:p14="http://schemas.microsoft.com/office/powerpoint/2010/main" val="374499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F8EDF-6D46-11BF-66CB-A87575DAE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84FFD-7A0C-54B0-831F-595774C7E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3BA06-0478-ECF5-E766-D603369776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8E2E36-2EC0-602D-0CA8-E02A074B66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6402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73</a:t>
            </a:fld>
            <a:endParaRPr lang="en-US"/>
          </a:p>
        </p:txBody>
      </p:sp>
    </p:spTree>
    <p:extLst>
      <p:ext uri="{BB962C8B-B14F-4D97-AF65-F5344CB8AC3E}">
        <p14:creationId xmlns:p14="http://schemas.microsoft.com/office/powerpoint/2010/main" val="3537370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3281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28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ED6A-378B-39E5-EE06-DFF0C469A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076FE-4F8F-A1C2-6864-4C95F6886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1F5FB-9DF9-C9A0-D0B4-8A29F49A29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906C32-82F8-CB19-7F1A-27A62384DECE}"/>
              </a:ext>
            </a:extLst>
          </p:cNvPr>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77</a:t>
            </a:fld>
            <a:endParaRPr lang="en-US">
              <a:solidFill>
                <a:prstClr val="black"/>
              </a:solidFill>
              <a:latin typeface="Aptos" panose="02110004020202020204"/>
            </a:endParaRPr>
          </a:p>
        </p:txBody>
      </p:sp>
    </p:spTree>
    <p:extLst>
      <p:ext uri="{BB962C8B-B14F-4D97-AF65-F5344CB8AC3E}">
        <p14:creationId xmlns:p14="http://schemas.microsoft.com/office/powerpoint/2010/main" val="2304952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875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2DAB-79D7-0A33-B7F7-412CF67DF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17A72-8379-32CD-CF8E-29158CC73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1897D-5CB2-35A8-D261-6721D38AE069}"/>
              </a:ext>
            </a:extLst>
          </p:cNvPr>
          <p:cNvSpPr>
            <a:spLocks noGrp="1"/>
          </p:cNvSpPr>
          <p:nvPr>
            <p:ph type="body" idx="1"/>
          </p:nvPr>
        </p:nvSpPr>
        <p:spPr/>
        <p:txBody>
          <a:bodyPr/>
          <a:lstStyle/>
          <a:p>
            <a:r>
              <a:rPr lang="en-US"/>
              <a:t>2020 is excluded</a:t>
            </a:r>
          </a:p>
        </p:txBody>
      </p:sp>
      <p:sp>
        <p:nvSpPr>
          <p:cNvPr id="4" name="Slide Number Placeholder 3">
            <a:extLst>
              <a:ext uri="{FF2B5EF4-FFF2-40B4-BE49-F238E27FC236}">
                <a16:creationId xmlns:a16="http://schemas.microsoft.com/office/drawing/2014/main" id="{1E06CF1A-3EE7-EF78-97C6-7BE4E2824069}"/>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85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69F6-04DF-3ECA-94B3-B82C58990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4C0B7-5B8F-ECF3-C7FD-152777E53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2D0F8-4549-E835-FD2B-5603AD79BBD9}"/>
              </a:ext>
            </a:extLst>
          </p:cNvPr>
          <p:cNvSpPr>
            <a:spLocks noGrp="1"/>
          </p:cNvSpPr>
          <p:nvPr>
            <p:ph type="body" idx="1"/>
          </p:nvPr>
        </p:nvSpPr>
        <p:spPr/>
        <p:txBody>
          <a:bodyPr/>
          <a:lstStyle/>
          <a:p>
            <a:r>
              <a:rPr lang="en-US"/>
              <a:t>2020 is excluded</a:t>
            </a:r>
          </a:p>
        </p:txBody>
      </p:sp>
      <p:sp>
        <p:nvSpPr>
          <p:cNvPr id="4" name="Slide Number Placeholder 3">
            <a:extLst>
              <a:ext uri="{FF2B5EF4-FFF2-40B4-BE49-F238E27FC236}">
                <a16:creationId xmlns:a16="http://schemas.microsoft.com/office/drawing/2014/main" id="{C5D19495-62F1-34B4-1B77-9DD3583646D4}"/>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908E7CB-9B18-44E3-97A7-070402A23BAA}"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27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08E7CB-9B18-44E3-97A7-070402A23BAA}" type="slidenum">
              <a:rPr lang="en-US" smtClean="0"/>
              <a:t>9</a:t>
            </a:fld>
            <a:endParaRPr lang="en-US"/>
          </a:p>
        </p:txBody>
      </p:sp>
    </p:spTree>
    <p:extLst>
      <p:ext uri="{BB962C8B-B14F-4D97-AF65-F5344CB8AC3E}">
        <p14:creationId xmlns:p14="http://schemas.microsoft.com/office/powerpoint/2010/main" val="169728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B805-122B-ECC0-07DC-0C5AB64EC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A2812-D9ED-668D-D159-7199A4F18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4917D-79D1-BE6B-376B-4F040EF2B0D9}"/>
              </a:ext>
            </a:extLst>
          </p:cNvPr>
          <p:cNvSpPr>
            <a:spLocks noGrp="1"/>
          </p:cNvSpPr>
          <p:nvPr>
            <p:ph type="body" idx="1"/>
          </p:nvPr>
        </p:nvSpPr>
        <p:spPr/>
        <p:txBody>
          <a:bodyPr/>
          <a:lstStyle/>
          <a:p>
            <a:r>
              <a:rPr lang="en-US"/>
              <a:t>4 points of this slide</a:t>
            </a:r>
          </a:p>
          <a:p>
            <a:pPr marL="241653" indent="-241653">
              <a:buAutoNum type="arabicPeriod"/>
            </a:pPr>
            <a:r>
              <a:rPr lang="en-US"/>
              <a:t>This is a busy slide, but it’s just to show that there are many cancer control partners in Iowa</a:t>
            </a:r>
          </a:p>
          <a:p>
            <a:pPr marL="241653" indent="-241653">
              <a:buAutoNum type="arabicPeriod"/>
            </a:pPr>
            <a:r>
              <a:rPr lang="en-US"/>
              <a:t>State and local government plays an important role in policies and funding to address cancer in the state</a:t>
            </a:r>
          </a:p>
          <a:p>
            <a:pPr marL="241653" indent="-241653">
              <a:buAutoNum type="arabicPeriod"/>
            </a:pPr>
            <a:r>
              <a:rPr lang="en-US"/>
              <a:t>There are many other cancer partners across the state, such as our only state NCI-designated cancer center, and we will highlight many of these later in the presentation.</a:t>
            </a:r>
          </a:p>
          <a:p>
            <a:pPr marL="241653" indent="-241653" defTabSz="966612">
              <a:buFontTx/>
              <a:buAutoNum type="arabicPeriod"/>
              <a:defRPr/>
            </a:pPr>
            <a:r>
              <a:rPr lang="en-US"/>
              <a:t>The Iowa Cancer Registry is one piece of the puzzle. ICR collects the data.</a:t>
            </a:r>
          </a:p>
          <a:p>
            <a:endParaRPr lang="en-US"/>
          </a:p>
        </p:txBody>
      </p:sp>
      <p:sp>
        <p:nvSpPr>
          <p:cNvPr id="4" name="Slide Number Placeholder 3">
            <a:extLst>
              <a:ext uri="{FF2B5EF4-FFF2-40B4-BE49-F238E27FC236}">
                <a16:creationId xmlns:a16="http://schemas.microsoft.com/office/drawing/2014/main" id="{329064E4-3CCE-52B6-DB46-6DABD06C1D23}"/>
              </a:ext>
            </a:extLst>
          </p:cNvPr>
          <p:cNvSpPr>
            <a:spLocks noGrp="1"/>
          </p:cNvSpPr>
          <p:nvPr>
            <p:ph type="sldNum" sz="quarter" idx="5"/>
          </p:nvPr>
        </p:nvSpPr>
        <p:spPr/>
        <p:txBody>
          <a:bodyPr/>
          <a:lstStyle/>
          <a:p>
            <a:pPr defTabSz="966612">
              <a:defRPr/>
            </a:pPr>
            <a:fld id="{55B9744D-7BFC-4BF2-9F4A-EDED4A0C08E0}" type="slidenum">
              <a:rPr lang="en-US">
                <a:solidFill>
                  <a:prstClr val="black"/>
                </a:solidFill>
                <a:latin typeface="Aptos" panose="02110004020202020204"/>
              </a:rPr>
              <a:pPr defTabSz="966612">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211503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7904-66E1-7AD2-7FD0-56875F1A0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67312-AA61-2CCB-D3AC-12E6A79B3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AF442-0DA1-010B-0C7E-8627A5A878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FC0B7C-2849-77E7-38D3-A1376897515C}"/>
              </a:ext>
            </a:extLst>
          </p:cNvPr>
          <p:cNvSpPr>
            <a:spLocks noGrp="1"/>
          </p:cNvSpPr>
          <p:nvPr>
            <p:ph type="sldNum" sz="quarter" idx="5"/>
          </p:nvPr>
        </p:nvSpPr>
        <p:spPr/>
        <p:txBody>
          <a:bodyPr/>
          <a:lstStyle/>
          <a:p>
            <a:pPr defTabSz="966612">
              <a:defRPr/>
            </a:pPr>
            <a:fld id="{D908E7CB-9B18-44E3-97A7-070402A23BAA}" type="slidenum">
              <a:rPr lang="en-US">
                <a:solidFill>
                  <a:prstClr val="black"/>
                </a:solidFill>
                <a:latin typeface="Aptos" panose="02110004020202020204"/>
              </a:rPr>
              <a:pPr defTabSz="966612">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489806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83428396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grpSp>
        <p:nvGrpSpPr>
          <p:cNvPr id="6" name="Group 5">
            <a:extLst>
              <a:ext uri="{FF2B5EF4-FFF2-40B4-BE49-F238E27FC236}">
                <a16:creationId xmlns:a16="http://schemas.microsoft.com/office/drawing/2014/main" id="{ECB70642-992E-8BA6-B691-FC6E8847B94E}"/>
              </a:ext>
            </a:extLst>
          </p:cNvPr>
          <p:cNvGrpSpPr/>
          <p:nvPr/>
        </p:nvGrpSpPr>
        <p:grpSpPr>
          <a:xfrm>
            <a:off x="916612" y="1599"/>
            <a:ext cx="2704069" cy="1279542"/>
            <a:chOff x="837884" y="6131555"/>
            <a:chExt cx="2704069" cy="1279542"/>
          </a:xfrm>
        </p:grpSpPr>
        <p:sp>
          <p:nvSpPr>
            <p:cNvPr id="7" name="Rectangle 6">
              <a:extLst>
                <a:ext uri="{FF2B5EF4-FFF2-40B4-BE49-F238E27FC236}">
                  <a16:creationId xmlns:a16="http://schemas.microsoft.com/office/drawing/2014/main" id="{3BEEBE23-BA1A-2E9D-4997-C6CEBBDDE13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black logo&#10;&#10;Description automatically generated">
              <a:extLst>
                <a:ext uri="{FF2B5EF4-FFF2-40B4-BE49-F238E27FC236}">
                  <a16:creationId xmlns:a16="http://schemas.microsoft.com/office/drawing/2014/main" id="{A5C7C999-8C00-AB55-4683-DFEEB53CD9CA}"/>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3074372235"/>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endParaRPr lang="en-US"/>
          </a:p>
        </p:txBody>
      </p:sp>
      <p:grpSp>
        <p:nvGrpSpPr>
          <p:cNvPr id="7" name="Group 6">
            <a:extLst>
              <a:ext uri="{FF2B5EF4-FFF2-40B4-BE49-F238E27FC236}">
                <a16:creationId xmlns:a16="http://schemas.microsoft.com/office/drawing/2014/main" id="{83CE2D5B-ECF8-9E8D-AE00-9B715EAD2955}"/>
              </a:ext>
            </a:extLst>
          </p:cNvPr>
          <p:cNvGrpSpPr/>
          <p:nvPr/>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5EB5D3A6-0D18-85CF-A45A-37E3CF65F54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026BF1E7-6CE7-5D25-A14A-7A3D696F30A3}"/>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2097145402"/>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IOWA Logo only">
    <p:bg>
      <p:bgPr>
        <a:solidFill>
          <a:schemeClr val="tx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52D03AD-09A9-CB6E-60C9-660528C8CDE0}"/>
              </a:ext>
            </a:extLst>
          </p:cNvPr>
          <p:cNvSpPr/>
          <p:nvPr/>
        </p:nvSpPr>
        <p:spPr>
          <a:xfrm>
            <a:off x="1524000" y="0"/>
            <a:ext cx="9144000" cy="6858000"/>
          </a:xfrm>
          <a:prstGeom prst="ellipse">
            <a:avLst/>
          </a:prstGeom>
          <a:solidFill>
            <a:schemeClr val="bg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7CE1C0C5-A140-87DD-29A8-BC41946DF4FD}"/>
              </a:ext>
            </a:extLst>
          </p:cNvPr>
          <p:cNvPicPr>
            <a:picLocks noChangeAspect="1"/>
          </p:cNvPicPr>
          <p:nvPr/>
        </p:nvPicPr>
        <p:blipFill>
          <a:blip r:embed="rId2"/>
          <a:stretch>
            <a:fillRect/>
          </a:stretch>
        </p:blipFill>
        <p:spPr>
          <a:xfrm>
            <a:off x="3232268" y="2098294"/>
            <a:ext cx="5727464" cy="2672043"/>
          </a:xfrm>
          <a:prstGeom prst="rect">
            <a:avLst/>
          </a:prstGeom>
        </p:spPr>
      </p:pic>
    </p:spTree>
    <p:extLst>
      <p:ext uri="{BB962C8B-B14F-4D97-AF65-F5344CB8AC3E}">
        <p14:creationId xmlns:p14="http://schemas.microsoft.com/office/powerpoint/2010/main" val="2138290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6363480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22578" y="-21836"/>
            <a:ext cx="6627468"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1084179" y="1122363"/>
            <a:ext cx="46736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1084179" y="3736094"/>
            <a:ext cx="46736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1084179" y="5210527"/>
            <a:ext cx="4673600" cy="365125"/>
          </a:xfrm>
        </p:spPr>
        <p:txBody>
          <a:bodyPr/>
          <a:lstStyle>
            <a:lvl1pPr algn="l">
              <a:defRPr sz="1600" spc="0" baseline="0">
                <a:solidFill>
                  <a:schemeClr val="accent4"/>
                </a:solidFill>
              </a:defRPr>
            </a:lvl1pPr>
          </a:lstStyle>
          <a:p>
            <a:endParaRPr lang="en-US"/>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32469" y="-12032"/>
            <a:ext cx="1872649"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22579" y="-12032"/>
            <a:ext cx="2273968"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21653159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10330" y="5734993"/>
            <a:ext cx="1605516"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10250115" y="2"/>
            <a:ext cx="1227909"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10329" y="-10632"/>
            <a:ext cx="11589185"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4038600" y="6356352"/>
            <a:ext cx="4114800" cy="365125"/>
          </a:xfrm>
        </p:spPr>
        <p:txBody>
          <a:bodyPr/>
          <a:lstStyle/>
          <a:p>
            <a:pPr algn="ctr"/>
            <a:endParaRPr lang="en-US"/>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11912643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1251285" y="1709740"/>
            <a:ext cx="10096167"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1251283" y="4589465"/>
            <a:ext cx="10096167"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8462184" y="2"/>
            <a:ext cx="3246885"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8016965" y="-5977"/>
            <a:ext cx="3246884"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Graphic 5">
            <a:extLst>
              <a:ext uri="{FF2B5EF4-FFF2-40B4-BE49-F238E27FC236}">
                <a16:creationId xmlns:a16="http://schemas.microsoft.com/office/drawing/2014/main" id="{42C73278-ACC3-F3CE-807C-EE70AFB0AF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363" y="6328262"/>
            <a:ext cx="3123362" cy="359130"/>
          </a:xfrm>
          <a:prstGeom prst="rect">
            <a:avLst/>
          </a:prstGeom>
        </p:spPr>
      </p:pic>
    </p:spTree>
    <p:extLst>
      <p:ext uri="{BB962C8B-B14F-4D97-AF65-F5344CB8AC3E}">
        <p14:creationId xmlns:p14="http://schemas.microsoft.com/office/powerpoint/2010/main" val="4161948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11823032"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21492273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10509582" y="6141635"/>
            <a:ext cx="1691423"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1" y="6186951"/>
            <a:ext cx="12197292"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4038600" y="6356352"/>
            <a:ext cx="4114800" cy="365125"/>
          </a:xfrm>
        </p:spPr>
        <p:txBody>
          <a:bodyPr/>
          <a:lstStyle/>
          <a:p>
            <a:pPr algn="ctr"/>
            <a:endParaRPr lang="en-US"/>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12" name="Graphic 11">
            <a:extLst>
              <a:ext uri="{FF2B5EF4-FFF2-40B4-BE49-F238E27FC236}">
                <a16:creationId xmlns:a16="http://schemas.microsoft.com/office/drawing/2014/main" id="{C5E2875F-60FB-008B-1C2B-ED5407B444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363" y="6328262"/>
            <a:ext cx="3123362" cy="359130"/>
          </a:xfrm>
          <a:prstGeom prst="rect">
            <a:avLst/>
          </a:prstGeom>
        </p:spPr>
      </p:pic>
    </p:spTree>
    <p:extLst>
      <p:ext uri="{BB962C8B-B14F-4D97-AF65-F5344CB8AC3E}">
        <p14:creationId xmlns:p14="http://schemas.microsoft.com/office/powerpoint/2010/main" val="23283590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788194" y="365127"/>
            <a:ext cx="10565607"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4038600" y="6356352"/>
            <a:ext cx="4114800" cy="365125"/>
          </a:xfrm>
        </p:spPr>
        <p:txBody>
          <a:bodyPr/>
          <a:lstStyle/>
          <a:p>
            <a:pPr algn="ctr"/>
            <a:endParaRPr lang="en-US"/>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6196879" y="2137710"/>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580367" y="3560819"/>
            <a:ext cx="1511749"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4225240" y="3560819"/>
            <a:ext cx="1511749"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6834327" y="3560819"/>
            <a:ext cx="1511748"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9467167" y="3560819"/>
            <a:ext cx="1507027"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788195" y="1804738"/>
            <a:ext cx="10615613" cy="4186989"/>
          </a:xfrm>
        </p:spPr>
        <p:txBody>
          <a:bodyPr/>
          <a:lstStyle/>
          <a:p>
            <a:endParaRPr lang="en-US"/>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16397103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4038600" y="6356352"/>
            <a:ext cx="4114800" cy="365125"/>
          </a:xfrm>
        </p:spPr>
        <p:txBody>
          <a:bodyPr/>
          <a:lstStyle/>
          <a:p>
            <a:pPr algn="ctr"/>
            <a:endParaRPr lang="en-US"/>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81043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grpSp>
        <p:nvGrpSpPr>
          <p:cNvPr id="4" name="Group 3">
            <a:extLst>
              <a:ext uri="{FF2B5EF4-FFF2-40B4-BE49-F238E27FC236}">
                <a16:creationId xmlns:a16="http://schemas.microsoft.com/office/drawing/2014/main" id="{4C677789-F637-6552-305F-1AE94CC68ADC}"/>
              </a:ext>
            </a:extLst>
          </p:cNvPr>
          <p:cNvGrpSpPr/>
          <p:nvPr/>
        </p:nvGrpSpPr>
        <p:grpSpPr>
          <a:xfrm>
            <a:off x="916612" y="1599"/>
            <a:ext cx="2704069" cy="1279542"/>
            <a:chOff x="837884" y="6131555"/>
            <a:chExt cx="2704069" cy="1279542"/>
          </a:xfrm>
        </p:grpSpPr>
        <p:sp>
          <p:nvSpPr>
            <p:cNvPr id="5" name="Rectangle 4">
              <a:extLst>
                <a:ext uri="{FF2B5EF4-FFF2-40B4-BE49-F238E27FC236}">
                  <a16:creationId xmlns:a16="http://schemas.microsoft.com/office/drawing/2014/main" id="{D978048C-5BB5-F380-4526-8186A727DF04}"/>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AB08E91C-21D7-272E-838C-4E3A5DAC0A9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2440243440"/>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4038600" y="6356352"/>
            <a:ext cx="4114800" cy="365125"/>
          </a:xfrm>
        </p:spPr>
        <p:txBody>
          <a:bodyPr/>
          <a:lstStyle/>
          <a:p>
            <a:pPr algn="ctr"/>
            <a:endParaRPr lang="en-US"/>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1244209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4038600" y="6356352"/>
            <a:ext cx="4114800" cy="365125"/>
          </a:xfrm>
        </p:spPr>
        <p:txBody>
          <a:bodyPr/>
          <a:lstStyle/>
          <a:p>
            <a:pPr algn="ctr"/>
            <a:endParaRPr lang="en-US"/>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1473829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4038600" y="6356352"/>
            <a:ext cx="4114800" cy="365125"/>
          </a:xfrm>
        </p:spPr>
        <p:txBody>
          <a:bodyPr/>
          <a:lstStyle/>
          <a:p>
            <a:pPr algn="ctr"/>
            <a:endParaRPr lang="en-US"/>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8610600" y="6356352"/>
            <a:ext cx="27432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626" y="6318691"/>
            <a:ext cx="3029996" cy="255158"/>
          </a:xfrm>
          <a:prstGeom prst="rect">
            <a:avLst/>
          </a:prstGeom>
        </p:spPr>
      </p:pic>
    </p:spTree>
    <p:extLst>
      <p:ext uri="{BB962C8B-B14F-4D97-AF65-F5344CB8AC3E}">
        <p14:creationId xmlns:p14="http://schemas.microsoft.com/office/powerpoint/2010/main" val="34228089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ertical Title and Text">
    <p:bg>
      <p:bgRef idx="1001">
        <a:schemeClr val="bg1"/>
      </p:bgRef>
    </p:bg>
    <p:spTree>
      <p:nvGrpSpPr>
        <p:cNvPr id="1" name=""/>
        <p:cNvGrpSpPr/>
        <p:nvPr/>
      </p:nvGrpSpPr>
      <p:grpSpPr>
        <a:xfrm>
          <a:off x="0" y="0"/>
          <a:ext cx="0" cy="0"/>
          <a:chOff x="0" y="0"/>
          <a:chExt cx="0" cy="0"/>
        </a:xfrm>
      </p:grpSpPr>
      <p:pic>
        <p:nvPicPr>
          <p:cNvPr id="3" name="Picture 2" descr="Mother feeding bottle to a small baby.">
            <a:extLst>
              <a:ext uri="{FF2B5EF4-FFF2-40B4-BE49-F238E27FC236}">
                <a16:creationId xmlns:a16="http://schemas.microsoft.com/office/drawing/2014/main" id="{329BF47F-2DA1-4C6E-7F3A-6867226B88AF}"/>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t="129" r="10999" b="-130"/>
          <a:stretch/>
        </p:blipFill>
        <p:spPr>
          <a:xfrm>
            <a:off x="0" y="8879"/>
            <a:ext cx="12191973" cy="6857989"/>
          </a:xfrm>
          <a:prstGeom prst="rect">
            <a:avLst/>
          </a:prstGeom>
        </p:spPr>
      </p:pic>
      <p:sp>
        <p:nvSpPr>
          <p:cNvPr id="4" name="Title 1">
            <a:extLst>
              <a:ext uri="{FF2B5EF4-FFF2-40B4-BE49-F238E27FC236}">
                <a16:creationId xmlns:a16="http://schemas.microsoft.com/office/drawing/2014/main" id="{D4095B29-8BCF-F394-DF5D-8B4F45EE8D81}"/>
              </a:ext>
            </a:extLst>
          </p:cNvPr>
          <p:cNvSpPr txBox="1">
            <a:spLocks/>
          </p:cNvSpPr>
          <p:nvPr userDrawn="1"/>
        </p:nvSpPr>
        <p:spPr>
          <a:xfrm>
            <a:off x="841248" y="941832"/>
            <a:ext cx="10506456"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sz="4400">
                <a:solidFill>
                  <a:schemeClr val="tx1"/>
                </a:solidFill>
              </a:rPr>
              <a:t>Questions</a:t>
            </a:r>
          </a:p>
        </p:txBody>
      </p:sp>
      <p:sp>
        <p:nvSpPr>
          <p:cNvPr id="10" name="Text Placeholder 9">
            <a:extLst>
              <a:ext uri="{FF2B5EF4-FFF2-40B4-BE49-F238E27FC236}">
                <a16:creationId xmlns:a16="http://schemas.microsoft.com/office/drawing/2014/main" id="{6B195CF5-222B-F114-2639-33BB88A6DDD7}"/>
              </a:ext>
            </a:extLst>
          </p:cNvPr>
          <p:cNvSpPr>
            <a:spLocks noGrp="1"/>
          </p:cNvSpPr>
          <p:nvPr>
            <p:ph type="body" sz="quarter" idx="10"/>
          </p:nvPr>
        </p:nvSpPr>
        <p:spPr>
          <a:xfrm>
            <a:off x="980018" y="3152775"/>
            <a:ext cx="10153649" cy="2057400"/>
          </a:xfrm>
        </p:spPr>
        <p:txBody>
          <a:bodyPr/>
          <a:lstStyle>
            <a:lvl1pPr marL="0" indent="0">
              <a:buNone/>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FBB9356C-A31F-A4A0-37BE-35D0B95CCC1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018" y="5557038"/>
            <a:ext cx="3123362" cy="359130"/>
          </a:xfrm>
          <a:prstGeom prst="rect">
            <a:avLst/>
          </a:prstGeom>
        </p:spPr>
      </p:pic>
    </p:spTree>
    <p:extLst>
      <p:ext uri="{BB962C8B-B14F-4D97-AF65-F5344CB8AC3E}">
        <p14:creationId xmlns:p14="http://schemas.microsoft.com/office/powerpoint/2010/main" val="3258477638"/>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5" name="Group 4">
            <a:extLst>
              <a:ext uri="{FF2B5EF4-FFF2-40B4-BE49-F238E27FC236}">
                <a16:creationId xmlns:a16="http://schemas.microsoft.com/office/drawing/2014/main" id="{023A74CD-C579-18E4-D0FF-9BE9C8D86831}"/>
              </a:ext>
            </a:extLst>
          </p:cNvPr>
          <p:cNvGrpSpPr/>
          <p:nvPr/>
        </p:nvGrpSpPr>
        <p:grpSpPr>
          <a:xfrm>
            <a:off x="837885" y="6131555"/>
            <a:ext cx="1545336" cy="731520"/>
            <a:chOff x="837885" y="6131555"/>
            <a:chExt cx="1545336" cy="731520"/>
          </a:xfrm>
        </p:grpSpPr>
        <p:sp>
          <p:nvSpPr>
            <p:cNvPr id="6" name="Rectangle 5">
              <a:extLst>
                <a:ext uri="{FF2B5EF4-FFF2-40B4-BE49-F238E27FC236}">
                  <a16:creationId xmlns:a16="http://schemas.microsoft.com/office/drawing/2014/main" id="{54EDE6FA-A6F1-AC49-6CEE-442BB150385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Description automatically generated">
              <a:extLst>
                <a:ext uri="{FF2B5EF4-FFF2-40B4-BE49-F238E27FC236}">
                  <a16:creationId xmlns:a16="http://schemas.microsoft.com/office/drawing/2014/main" id="{991B3FC6-7CBD-D6C8-202C-44FEC10794C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19940183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Grand Rounds" type="secHead">
  <p:cSld name="Grand Rounds">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5600">
                <a:solidFill>
                  <a:srgbClr val="092441"/>
                </a:solidFill>
                <a:latin typeface="+mj-lt"/>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23831081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Clr>
                <a:srgbClr val="0D223F"/>
              </a:buClr>
              <a:buSzPts val="3000"/>
              <a:buNone/>
              <a:defRPr>
                <a:solidFill>
                  <a:srgbClr val="0D223F"/>
                </a:solidFill>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7063745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Clr>
                <a:srgbClr val="0D223F"/>
              </a:buClr>
              <a:buSzPts val="2400"/>
              <a:buNone/>
              <a:defRPr sz="3200">
                <a:solidFill>
                  <a:srgbClr val="0D223F"/>
                </a:solidFill>
                <a:latin typeface="+mj-lt"/>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7" name="Google Shape;47;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atin typeface="+mn-lt"/>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41324358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grpSp>
        <p:nvGrpSpPr>
          <p:cNvPr id="50" name="Google Shape;50;p8"/>
          <p:cNvGrpSpPr/>
          <p:nvPr/>
        </p:nvGrpSpPr>
        <p:grpSpPr>
          <a:xfrm>
            <a:off x="8131172" y="7"/>
            <a:ext cx="4060833" cy="2707427"/>
            <a:chOff x="6098378" y="5"/>
            <a:chExt cx="3045625" cy="2030570"/>
          </a:xfrm>
        </p:grpSpPr>
        <p:sp>
          <p:nvSpPr>
            <p:cNvPr id="51" name="Google Shape;51;p8"/>
            <p:cNvSpPr/>
            <p:nvPr/>
          </p:nvSpPr>
          <p:spPr>
            <a:xfrm>
              <a:off x="8128803" y="16"/>
              <a:ext cx="1015200" cy="1015200"/>
            </a:xfrm>
            <a:prstGeom prst="rect">
              <a:avLst/>
            </a:prstGeom>
            <a:solidFill>
              <a:srgbClr val="0D2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8"/>
            <p:cNvSpPr/>
            <p:nvPr/>
          </p:nvSpPr>
          <p:spPr>
            <a:xfrm flipH="1">
              <a:off x="7113463" y="5"/>
              <a:ext cx="1015200" cy="1015200"/>
            </a:xfrm>
            <a:prstGeom prst="rtTriangle">
              <a:avLst/>
            </a:prstGeom>
            <a:solidFill>
              <a:srgbClr val="7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flipH="1">
              <a:off x="7113588" y="107"/>
              <a:ext cx="1015200" cy="1015200"/>
            </a:xfrm>
            <a:prstGeom prst="rtTriangle">
              <a:avLst/>
            </a:prstGeom>
            <a:solidFill>
              <a:srgbClr val="0D2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8"/>
            <p:cNvSpPr/>
            <p:nvPr/>
          </p:nvSpPr>
          <p:spPr>
            <a:xfrm rot="10800000">
              <a:off x="6098378" y="97"/>
              <a:ext cx="1015200" cy="1015200"/>
            </a:xfrm>
            <a:prstGeom prst="rtTriangle">
              <a:avLst/>
            </a:prstGeom>
            <a:solidFill>
              <a:srgbClr val="7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8"/>
            <p:cNvSpPr/>
            <p:nvPr/>
          </p:nvSpPr>
          <p:spPr>
            <a:xfrm rot="10800000">
              <a:off x="8128789" y="1015375"/>
              <a:ext cx="1015200" cy="1015200"/>
            </a:xfrm>
            <a:prstGeom prst="rtTriangle">
              <a:avLst/>
            </a:prstGeom>
            <a:solidFill>
              <a:srgbClr val="72C6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rgbClr val="092441"/>
                </a:solidFill>
                <a:latin typeface="+mj-lt"/>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31487469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sp>
        <p:nvSpPr>
          <p:cNvPr id="59" name="Google Shape;59;p9"/>
          <p:cNvSpPr/>
          <p:nvPr/>
        </p:nvSpPr>
        <p:spPr>
          <a:xfrm>
            <a:off x="6096000" y="-233"/>
            <a:ext cx="6096000" cy="6858000"/>
          </a:xfrm>
          <a:prstGeom prst="rect">
            <a:avLst/>
          </a:prstGeom>
          <a:solidFill>
            <a:srgbClr val="0D223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43B6DB"/>
              </a:solidFill>
            </a:endParaRPr>
          </a:p>
        </p:txBody>
      </p:sp>
      <p:cxnSp>
        <p:nvCxnSpPr>
          <p:cNvPr id="60" name="Google Shape;6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1" name="Google Shape;61;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0D223F"/>
              </a:buClr>
              <a:buSzPts val="4200"/>
              <a:buNone/>
              <a:defRPr sz="5600">
                <a:solidFill>
                  <a:srgbClr val="0D223F"/>
                </a:solidFill>
                <a:latin typeface="+mj-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2" name="Google Shape;62;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atin typeface="+mn-lt"/>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3" name="Google Shape;6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408071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1741133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66" name="Google Shape;66;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atin typeface="+mn-lt"/>
              </a:defRPr>
            </a:lvl1pPr>
          </a:lstStyle>
          <a:p>
            <a:endParaRPr/>
          </a:p>
        </p:txBody>
      </p:sp>
    </p:spTree>
    <p:extLst>
      <p:ext uri="{BB962C8B-B14F-4D97-AF65-F5344CB8AC3E}">
        <p14:creationId xmlns:p14="http://schemas.microsoft.com/office/powerpoint/2010/main" val="23654684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8781590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53414998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Slide – Solid Black">
    <p:bg>
      <p:bgPr>
        <a:solidFill>
          <a:srgbClr val="00B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77875422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 Solid Go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pic>
        <p:nvPicPr>
          <p:cNvPr id="9" name="Picture 8" descr="A blue and black logo&#10;&#10;Description automatically generated">
            <a:extLst>
              <a:ext uri="{FF2B5EF4-FFF2-40B4-BE49-F238E27FC236}">
                <a16:creationId xmlns:a16="http://schemas.microsoft.com/office/drawing/2014/main" id="{5EA49D63-2F0E-A3E3-B7D6-5B9704EB3CC8}"/>
              </a:ext>
            </a:extLst>
          </p:cNvPr>
          <p:cNvPicPr>
            <a:picLocks noChangeAspect="1"/>
          </p:cNvPicPr>
          <p:nvPr/>
        </p:nvPicPr>
        <p:blipFill>
          <a:blip r:embed="rId2"/>
          <a:stretch>
            <a:fillRect/>
          </a:stretch>
        </p:blipFill>
        <p:spPr>
          <a:xfrm>
            <a:off x="8706867" y="42716"/>
            <a:ext cx="2512560" cy="1172189"/>
          </a:xfrm>
          <a:prstGeom prst="rect">
            <a:avLst/>
          </a:prstGeom>
        </p:spPr>
      </p:pic>
    </p:spTree>
    <p:extLst>
      <p:ext uri="{BB962C8B-B14F-4D97-AF65-F5344CB8AC3E}">
        <p14:creationId xmlns:p14="http://schemas.microsoft.com/office/powerpoint/2010/main" val="265874654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rgbClr val="00B1B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976976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Bulle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B0FE051-2E9F-F540-BDAE-1269BEDB66C7}"/>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A79A89F-AA0F-CA7A-0E20-5EED9DF547C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logo&#10;&#10;Description automatically generated">
              <a:extLst>
                <a:ext uri="{FF2B5EF4-FFF2-40B4-BE49-F238E27FC236}">
                  <a16:creationId xmlns:a16="http://schemas.microsoft.com/office/drawing/2014/main" id="{07271E06-6D3F-32B0-CE85-8FE9D3B3985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567401786"/>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5" name="Group 4">
            <a:extLst>
              <a:ext uri="{FF2B5EF4-FFF2-40B4-BE49-F238E27FC236}">
                <a16:creationId xmlns:a16="http://schemas.microsoft.com/office/drawing/2014/main" id="{023A74CD-C579-18E4-D0FF-9BE9C8D86831}"/>
              </a:ext>
            </a:extLst>
          </p:cNvPr>
          <p:cNvGrpSpPr/>
          <p:nvPr/>
        </p:nvGrpSpPr>
        <p:grpSpPr>
          <a:xfrm>
            <a:off x="837885" y="6131555"/>
            <a:ext cx="1545336" cy="731520"/>
            <a:chOff x="837885" y="6131555"/>
            <a:chExt cx="1545336" cy="731520"/>
          </a:xfrm>
        </p:grpSpPr>
        <p:sp>
          <p:nvSpPr>
            <p:cNvPr id="6" name="Rectangle 5">
              <a:extLst>
                <a:ext uri="{FF2B5EF4-FFF2-40B4-BE49-F238E27FC236}">
                  <a16:creationId xmlns:a16="http://schemas.microsoft.com/office/drawing/2014/main" id="{54EDE6FA-A6F1-AC49-6CEE-442BB150385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Description automatically generated">
              <a:extLst>
                <a:ext uri="{FF2B5EF4-FFF2-40B4-BE49-F238E27FC236}">
                  <a16:creationId xmlns:a16="http://schemas.microsoft.com/office/drawing/2014/main" id="{991B3FC6-7CBD-D6C8-202C-44FEC10794C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04149955"/>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52500" y="17340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F0C065D-D9FD-0766-7F6D-150EBCD99D3B}"/>
              </a:ext>
            </a:extLst>
          </p:cNvPr>
          <p:cNvGrpSpPr/>
          <p:nvPr/>
        </p:nvGrpSpPr>
        <p:grpSpPr>
          <a:xfrm>
            <a:off x="837885" y="6131555"/>
            <a:ext cx="1545336" cy="731520"/>
            <a:chOff x="837885" y="6131555"/>
            <a:chExt cx="1545336" cy="731520"/>
          </a:xfrm>
        </p:grpSpPr>
        <p:sp>
          <p:nvSpPr>
            <p:cNvPr id="5" name="Rectangle 4">
              <a:extLst>
                <a:ext uri="{FF2B5EF4-FFF2-40B4-BE49-F238E27FC236}">
                  <a16:creationId xmlns:a16="http://schemas.microsoft.com/office/drawing/2014/main" id="{4D8B4CC9-B8AD-4937-44D3-A63CB288F97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55F37F3B-AA51-F331-591B-2441F7F7018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849589756"/>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6" name="Group 5">
            <a:extLst>
              <a:ext uri="{FF2B5EF4-FFF2-40B4-BE49-F238E27FC236}">
                <a16:creationId xmlns:a16="http://schemas.microsoft.com/office/drawing/2014/main" id="{49BD4717-F845-A109-9BA2-E318BDFCE7A0}"/>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E3E8701E-DFFF-5EE5-2B05-CF48957E634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533885D1-9E15-2725-0FEF-C3974BA0B61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706583132"/>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309476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8" name="Group 7">
            <a:extLst>
              <a:ext uri="{FF2B5EF4-FFF2-40B4-BE49-F238E27FC236}">
                <a16:creationId xmlns:a16="http://schemas.microsoft.com/office/drawing/2014/main" id="{A1AD190F-618B-73BA-03C1-DDD8BFD1FE81}"/>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EFC3F77B-5189-586A-0DE3-BDE7B197B31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21AEBD35-CFA3-5717-DA1A-9EA3E713A68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12008095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grpSp>
        <p:nvGrpSpPr>
          <p:cNvPr id="6" name="Group 5">
            <a:extLst>
              <a:ext uri="{FF2B5EF4-FFF2-40B4-BE49-F238E27FC236}">
                <a16:creationId xmlns:a16="http://schemas.microsoft.com/office/drawing/2014/main" id="{ECB70642-992E-8BA6-B691-FC6E8847B94E}"/>
              </a:ext>
            </a:extLst>
          </p:cNvPr>
          <p:cNvGrpSpPr/>
          <p:nvPr/>
        </p:nvGrpSpPr>
        <p:grpSpPr>
          <a:xfrm>
            <a:off x="916612" y="1599"/>
            <a:ext cx="2704069" cy="1279542"/>
            <a:chOff x="837884" y="6131555"/>
            <a:chExt cx="2704069" cy="1279542"/>
          </a:xfrm>
        </p:grpSpPr>
        <p:sp>
          <p:nvSpPr>
            <p:cNvPr id="7" name="Rectangle 6">
              <a:extLst>
                <a:ext uri="{FF2B5EF4-FFF2-40B4-BE49-F238E27FC236}">
                  <a16:creationId xmlns:a16="http://schemas.microsoft.com/office/drawing/2014/main" id="{3BEEBE23-BA1A-2E9D-4997-C6CEBBDDE13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black logo&#10;&#10;Description automatically generated">
              <a:extLst>
                <a:ext uri="{FF2B5EF4-FFF2-40B4-BE49-F238E27FC236}">
                  <a16:creationId xmlns:a16="http://schemas.microsoft.com/office/drawing/2014/main" id="{A5C7C999-8C00-AB55-4683-DFEEB53CD9CA}"/>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40070159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grpSp>
        <p:nvGrpSpPr>
          <p:cNvPr id="4" name="Group 3">
            <a:extLst>
              <a:ext uri="{FF2B5EF4-FFF2-40B4-BE49-F238E27FC236}">
                <a16:creationId xmlns:a16="http://schemas.microsoft.com/office/drawing/2014/main" id="{4C677789-F637-6552-305F-1AE94CC68ADC}"/>
              </a:ext>
            </a:extLst>
          </p:cNvPr>
          <p:cNvGrpSpPr/>
          <p:nvPr/>
        </p:nvGrpSpPr>
        <p:grpSpPr>
          <a:xfrm>
            <a:off x="916612" y="1599"/>
            <a:ext cx="2704069" cy="1279542"/>
            <a:chOff x="837884" y="6131555"/>
            <a:chExt cx="2704069" cy="1279542"/>
          </a:xfrm>
        </p:grpSpPr>
        <p:sp>
          <p:nvSpPr>
            <p:cNvPr id="5" name="Rectangle 4">
              <a:extLst>
                <a:ext uri="{FF2B5EF4-FFF2-40B4-BE49-F238E27FC236}">
                  <a16:creationId xmlns:a16="http://schemas.microsoft.com/office/drawing/2014/main" id="{D978048C-5BB5-F380-4526-8186A727DF04}"/>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AB08E91C-21D7-272E-838C-4E3A5DAC0A9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350942714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771572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428793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lvl1pPr>
              <a:defRPr>
                <a:solidFill>
                  <a:schemeClr val="bg1"/>
                </a:solidFill>
              </a:defRPr>
            </a:lvl1pPr>
          </a:lstStyle>
          <a:p>
            <a:r>
              <a:rPr lang="en-US"/>
              <a:t>SECTION HEADER</a:t>
            </a:r>
          </a:p>
        </p:txBody>
      </p:sp>
    </p:spTree>
    <p:extLst>
      <p:ext uri="{BB962C8B-B14F-4D97-AF65-F5344CB8AC3E}">
        <p14:creationId xmlns:p14="http://schemas.microsoft.com/office/powerpoint/2010/main" val="578809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4FE8F5D2-7ED7-C700-2367-9FC9FC4A23B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74BEE0A-D11A-3518-6708-34EE0F7A2581}"/>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34CBBEF-E20C-5BDB-4E4B-080A0E63746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199179414"/>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ank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2" name="Group 1">
            <a:extLst>
              <a:ext uri="{FF2B5EF4-FFF2-40B4-BE49-F238E27FC236}">
                <a16:creationId xmlns:a16="http://schemas.microsoft.com/office/drawing/2014/main" id="{A3F7C84A-52FB-43D2-3F2A-9AC8702DCD5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E3AEBDB8-EFCC-4778-9A0B-E5BD80CF9CD2}"/>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F2847EDA-A326-FAE0-827E-9A8E1BF3EBF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75316568"/>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CD50FD11-9691-C97D-8B11-E28EA778601F}"/>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6C473FD-E16C-6418-2EBE-E24BECF4E46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091FC79-2F95-AE37-CE08-06E6CAE6ED4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87838625"/>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2936980D-BCF6-81D9-2BF5-24A28CE6FBD9}"/>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4CC45071-DE3D-D387-589A-4EEC8F00FEE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C272B81A-5F96-CDE6-00D8-5C22D5E5C5A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98263628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lvl1pPr>
              <a:defRPr>
                <a:solidFill>
                  <a:schemeClr val="bg1"/>
                </a:solidFill>
              </a:defRPr>
            </a:lvl1pPr>
          </a:lstStyle>
          <a:p>
            <a:r>
              <a:rPr lang="en-US"/>
              <a:t>SECTION HEADER</a:t>
            </a:r>
          </a:p>
        </p:txBody>
      </p:sp>
    </p:spTree>
    <p:extLst>
      <p:ext uri="{BB962C8B-B14F-4D97-AF65-F5344CB8AC3E}">
        <p14:creationId xmlns:p14="http://schemas.microsoft.com/office/powerpoint/2010/main" val="14087307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53B6B8B3-8CC8-0345-6276-3B6DE9EFD0A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FB8155D-336E-E719-C1F3-2D11C446AD9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8CD477FE-BE4C-18BD-67F8-F4A6F1AFC1AC}"/>
                </a:ext>
              </a:extLst>
            </p:cNvPr>
            <p:cNvPicPr>
              <a:picLocks noChangeAspect="1"/>
            </p:cNvPicPr>
            <p:nvPr userDrawn="1"/>
          </p:nvPicPr>
          <p:blipFill>
            <a:blip r:embed="rId3"/>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68127436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178AD1FA-EA68-B72A-A86D-9E8F02716C0E}"/>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A250007-1DA7-CF77-989B-2D1FC4CEBEEA}"/>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A17D05B-8B3D-97C5-15D1-7B809D024DF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2056950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AC43889-A4C3-F606-54F1-574A88C35A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156B19C4-4F15-7E7D-A29E-BEB89CAD61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E9020D6F-2592-C07F-A983-DF987E0B8A7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9606387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6" name="Group 5">
            <a:extLst>
              <a:ext uri="{FF2B5EF4-FFF2-40B4-BE49-F238E27FC236}">
                <a16:creationId xmlns:a16="http://schemas.microsoft.com/office/drawing/2014/main" id="{8B25ADCA-D98D-638C-1484-04B705F08891}"/>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D19014A3-6B92-1A83-422C-AA7AADCB78C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98EFF34A-4FA0-3106-D3D7-614DF491602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75251232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FE0907E-13EC-34C8-FCB4-00B46347421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FA345B75-B0B5-5A75-DC49-3117F750854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365A4F5A-E447-3AB5-9AD9-747C02CB53F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12786240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91BB2DE-4343-0AFA-052D-D9EED28D97B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36EBDA8-1E8F-8C8A-1D6E-96BCD0ECD0E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66183C23-87E6-F380-7685-F84B62F3B568}"/>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07206605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r>
              <a:rPr lang="en-US"/>
              <a:t>Click icon to add picture</a:t>
            </a:r>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r>
              <a:rPr lang="en-US"/>
              <a:t>Click icon to add picture</a:t>
            </a:r>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r>
              <a:rPr lang="en-US"/>
              <a:t>Click icon to add picture</a:t>
            </a:r>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999A9F7A-6113-DFD5-08C7-942FF65E43D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8135919-3EB0-EF61-2DC2-D6730CFC2B8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E3EB783-A727-5BCF-B522-A5DD0DD513A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05199458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6" name="Group 5">
            <a:extLst>
              <a:ext uri="{FF2B5EF4-FFF2-40B4-BE49-F238E27FC236}">
                <a16:creationId xmlns:a16="http://schemas.microsoft.com/office/drawing/2014/main" id="{01E2D7B9-DD2D-D744-8E67-B4E292FCD2E4}"/>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DBEF9D5B-2A29-5851-9345-B287B2EA7D6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F9D076BB-1A2C-1E49-AA51-29571D9285B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74090207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r>
              <a:rPr lang="en-US"/>
              <a:t>Click icon to add picture</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r>
              <a:rPr lang="en-US"/>
              <a:t>Click icon to add picture</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r>
              <a:rPr lang="en-US"/>
              <a:t>Click icon to add picture</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045FF5F4-EDD0-B531-3CF9-D30E990D68B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68DADE2-4429-7483-47CD-46D38053D60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13D260BC-842A-6C94-4FF9-A278D6DF870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95942211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2B17C2A6-95D8-651B-3C27-48FDE27A5E9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617A65C6-9CBD-2631-161D-BA1B04CB1E8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46092B0D-963F-3FD3-DE0C-9B7B5D897D0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50658010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4FE8F5D2-7ED7-C700-2367-9FC9FC4A23B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74BEE0A-D11A-3518-6708-34EE0F7A2581}"/>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34CBBEF-E20C-5BDB-4E4B-080A0E63746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694894183"/>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8" name="Group 7">
            <a:extLst>
              <a:ext uri="{FF2B5EF4-FFF2-40B4-BE49-F238E27FC236}">
                <a16:creationId xmlns:a16="http://schemas.microsoft.com/office/drawing/2014/main" id="{FFCBE9E9-3104-A313-9D52-D0E38E46E4FB}"/>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F4041234-9E47-B323-7343-0CC6D4E7FF9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D8C0C729-5665-A518-A822-1D1294E96D8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02028114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p:ph type="pic" sz="quarter" idx="23"/>
          </p:nvPr>
        </p:nvSpPr>
        <p:spPr>
          <a:xfrm>
            <a:off x="3593362" y="1684461"/>
            <a:ext cx="2373939" cy="1621608"/>
          </a:xfrm>
        </p:spPr>
        <p:txBody>
          <a:bodyPr/>
          <a:lstStyle>
            <a:lvl1pPr>
              <a:buNone/>
              <a:defRPr/>
            </a:lvl1pPr>
          </a:lstStyle>
          <a:p>
            <a:r>
              <a:rPr lang="en-US"/>
              <a:t>Click icon to add picture</a:t>
            </a:r>
          </a:p>
        </p:txBody>
      </p:sp>
      <p:sp>
        <p:nvSpPr>
          <p:cNvPr id="25" name="Content Placeholder 2">
            <a:extLst>
              <a:ext uri="{FF2B5EF4-FFF2-40B4-BE49-F238E27FC236}">
                <a16:creationId xmlns:a16="http://schemas.microsoft.com/office/drawing/2014/main" id="{C03DF098-BB37-5848-9388-750D29EFC657}"/>
              </a:ext>
            </a:extLst>
          </p:cNvPr>
          <p:cNvSpPr>
            <a:spLocks noGrp="1"/>
          </p:cNvSpPr>
          <p:nvPr>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p:ph type="pic" sz="quarter" idx="26"/>
          </p:nvPr>
        </p:nvSpPr>
        <p:spPr>
          <a:xfrm>
            <a:off x="6237399" y="1684461"/>
            <a:ext cx="2373939" cy="1621608"/>
          </a:xfrm>
        </p:spPr>
        <p:txBody>
          <a:bodyPr/>
          <a:lstStyle>
            <a:lvl1pPr>
              <a:buNone/>
              <a:defRPr/>
            </a:lvl1pPr>
          </a:lstStyle>
          <a:p>
            <a:r>
              <a:rPr lang="en-US"/>
              <a:t>Click icon to add picture</a:t>
            </a:r>
          </a:p>
        </p:txBody>
      </p:sp>
      <p:sp>
        <p:nvSpPr>
          <p:cNvPr id="35" name="Content Placeholder 2">
            <a:extLst>
              <a:ext uri="{FF2B5EF4-FFF2-40B4-BE49-F238E27FC236}">
                <a16:creationId xmlns:a16="http://schemas.microsoft.com/office/drawing/2014/main" id="{DEB8CCE3-3756-5947-84B2-DFCA00A013F6}"/>
              </a:ext>
            </a:extLst>
          </p:cNvPr>
          <p:cNvSpPr>
            <a:spLocks noGrp="1"/>
          </p:cNvSpPr>
          <p:nvPr>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a:buNone/>
              <a:defRPr/>
            </a:lvl1pPr>
          </a:lstStyle>
          <a:p>
            <a:r>
              <a:rPr lang="en-US"/>
              <a:t>Click icon to add picture</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0D7535CB-0178-F53A-9877-CE2CB9A03E7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2A8AAB2-4816-BDAF-174A-BD99186A306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C039237B-524D-D506-D9B3-078E547A4B47}"/>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5649903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r>
              <a:rPr lang="en-US"/>
              <a:t>Click icon to add picture</a:t>
            </a:r>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r>
              <a:rPr lang="en-US"/>
              <a:t>Click icon to add picture</a:t>
            </a:r>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r>
              <a:rPr lang="en-US"/>
              <a:t>Click icon to add picture</a:t>
            </a:r>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r>
              <a:rPr lang="en-US"/>
              <a:t>Click icon to add picture</a:t>
            </a:r>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4A51473-07D6-D837-7410-4DB6F372B5F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48B8890-8053-5C7F-0701-FD74006EC00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18F3F30-20B0-8694-4E53-D7284AB9163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88202891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F20CCDA-849F-99A9-535D-092409D659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D0316FEC-F950-2889-9DB3-57376F9EA0A3}"/>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66F92214-4129-6E0B-F668-AC8C2934112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15383517"/>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5" name="Group 4">
            <a:extLst>
              <a:ext uri="{FF2B5EF4-FFF2-40B4-BE49-F238E27FC236}">
                <a16:creationId xmlns:a16="http://schemas.microsoft.com/office/drawing/2014/main" id="{B81FEDDB-42AA-2985-A349-98DCBE8CFF5C}"/>
              </a:ext>
            </a:extLst>
          </p:cNvPr>
          <p:cNvGrpSpPr/>
          <p:nvPr/>
        </p:nvGrpSpPr>
        <p:grpSpPr>
          <a:xfrm>
            <a:off x="837885" y="6131555"/>
            <a:ext cx="1545336" cy="731520"/>
            <a:chOff x="837885" y="6131555"/>
            <a:chExt cx="1545336" cy="731520"/>
          </a:xfrm>
        </p:grpSpPr>
        <p:sp>
          <p:nvSpPr>
            <p:cNvPr id="7" name="Rectangle 6">
              <a:extLst>
                <a:ext uri="{FF2B5EF4-FFF2-40B4-BE49-F238E27FC236}">
                  <a16:creationId xmlns:a16="http://schemas.microsoft.com/office/drawing/2014/main" id="{9B4C4378-81A4-BB2E-F9D2-F0129044B5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6E5E0209-0EBF-51EE-AF49-332611D51C4B}"/>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372302571"/>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r>
              <a:rPr lang="en-US"/>
              <a:t>Click icon to add chart</a:t>
            </a:r>
          </a:p>
        </p:txBody>
      </p:sp>
      <p:sp>
        <p:nvSpPr>
          <p:cNvPr id="12" name="Rectangle 11">
            <a:extLst>
              <a:ext uri="{FF2B5EF4-FFF2-40B4-BE49-F238E27FC236}">
                <a16:creationId xmlns:a16="http://schemas.microsoft.com/office/drawing/2014/main" id="{1F56D074-0631-F846-A2A3-4A39FEAEFDD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3" name="Group 2">
            <a:extLst>
              <a:ext uri="{FF2B5EF4-FFF2-40B4-BE49-F238E27FC236}">
                <a16:creationId xmlns:a16="http://schemas.microsoft.com/office/drawing/2014/main" id="{F6DE1D4B-38C9-C314-3586-15A0B06E3711}"/>
              </a:ext>
            </a:extLst>
          </p:cNvPr>
          <p:cNvGrpSpPr/>
          <p:nvPr/>
        </p:nvGrpSpPr>
        <p:grpSpPr>
          <a:xfrm>
            <a:off x="837885" y="6131555"/>
            <a:ext cx="1545336" cy="731520"/>
            <a:chOff x="837885" y="6131555"/>
            <a:chExt cx="1545336" cy="731520"/>
          </a:xfrm>
        </p:grpSpPr>
        <p:sp>
          <p:nvSpPr>
            <p:cNvPr id="4" name="Rectangle 3">
              <a:extLst>
                <a:ext uri="{FF2B5EF4-FFF2-40B4-BE49-F238E27FC236}">
                  <a16:creationId xmlns:a16="http://schemas.microsoft.com/office/drawing/2014/main" id="{D2FC39F4-E28A-7A7C-D9B7-9CF155899AB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CDBF2973-97A4-84D4-E75A-67AA444EF5E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8536855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endParaRPr lang="en-US"/>
          </a:p>
        </p:txBody>
      </p:sp>
      <p:grpSp>
        <p:nvGrpSpPr>
          <p:cNvPr id="7" name="Group 6">
            <a:extLst>
              <a:ext uri="{FF2B5EF4-FFF2-40B4-BE49-F238E27FC236}">
                <a16:creationId xmlns:a16="http://schemas.microsoft.com/office/drawing/2014/main" id="{5BC344CD-3A5C-A1CE-3422-369F7CE17585}"/>
              </a:ext>
            </a:extLst>
          </p:cNvPr>
          <p:cNvGrpSpPr/>
          <p:nvPr/>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6CFD1B07-3F4D-87CF-1034-304AEAA5B6F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144C00CD-91DF-56BC-F056-E9929F5A4447}"/>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906961318"/>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endParaRPr lang="en-US"/>
          </a:p>
        </p:txBody>
      </p:sp>
      <p:grpSp>
        <p:nvGrpSpPr>
          <p:cNvPr id="7" name="Group 6">
            <a:extLst>
              <a:ext uri="{FF2B5EF4-FFF2-40B4-BE49-F238E27FC236}">
                <a16:creationId xmlns:a16="http://schemas.microsoft.com/office/drawing/2014/main" id="{83CE2D5B-ECF8-9E8D-AE00-9B715EAD2955}"/>
              </a:ext>
            </a:extLst>
          </p:cNvPr>
          <p:cNvGrpSpPr/>
          <p:nvPr/>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5EB5D3A6-0D18-85CF-A45A-37E3CF65F54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026BF1E7-6CE7-5D25-A14A-7A3D696F30A3}"/>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2760609369"/>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IOWA Logo only">
    <p:bg>
      <p:bgPr>
        <a:solidFill>
          <a:schemeClr val="tx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52D03AD-09A9-CB6E-60C9-660528C8CDE0}"/>
              </a:ext>
            </a:extLst>
          </p:cNvPr>
          <p:cNvSpPr/>
          <p:nvPr/>
        </p:nvSpPr>
        <p:spPr>
          <a:xfrm>
            <a:off x="1524000" y="0"/>
            <a:ext cx="9144000" cy="6858000"/>
          </a:xfrm>
          <a:prstGeom prst="ellipse">
            <a:avLst/>
          </a:prstGeom>
          <a:solidFill>
            <a:schemeClr val="bg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7CE1C0C5-A140-87DD-29A8-BC41946DF4FD}"/>
              </a:ext>
            </a:extLst>
          </p:cNvPr>
          <p:cNvPicPr>
            <a:picLocks noChangeAspect="1"/>
          </p:cNvPicPr>
          <p:nvPr/>
        </p:nvPicPr>
        <p:blipFill>
          <a:blip r:embed="rId2"/>
          <a:stretch>
            <a:fillRect/>
          </a:stretch>
        </p:blipFill>
        <p:spPr>
          <a:xfrm>
            <a:off x="3232268" y="2098294"/>
            <a:ext cx="5727464" cy="2672043"/>
          </a:xfrm>
          <a:prstGeom prst="rect">
            <a:avLst/>
          </a:prstGeom>
        </p:spPr>
      </p:pic>
    </p:spTree>
    <p:extLst>
      <p:ext uri="{BB962C8B-B14F-4D97-AF65-F5344CB8AC3E}">
        <p14:creationId xmlns:p14="http://schemas.microsoft.com/office/powerpoint/2010/main" val="25805378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1CED-0091-302E-FD93-5F09FE46F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74B9E7-4885-29FA-B799-FC29704757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A25D2-D238-D97E-518F-725AEB6213F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3AC8217-9032-1965-87B8-311D040FC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213F4-C168-9287-212B-2CC981D8D1BE}"/>
              </a:ext>
            </a:extLst>
          </p:cNvPr>
          <p:cNvSpPr>
            <a:spLocks noGrp="1"/>
          </p:cNvSpPr>
          <p:nvPr>
            <p:ph type="sldNum" sz="quarter" idx="12"/>
          </p:nvPr>
        </p:nvSpPr>
        <p:spPr/>
        <p:txBody>
          <a:bodyPr/>
          <a:lstStyle/>
          <a:p>
            <a:fld id="{F5B95337-03D0-4493-9E19-45355C11BA74}" type="slidenum">
              <a:rPr lang="en-US" smtClean="0"/>
              <a:t>‹#›</a:t>
            </a:fld>
            <a:endParaRPr lang="en-US"/>
          </a:p>
        </p:txBody>
      </p:sp>
    </p:spTree>
    <p:extLst>
      <p:ext uri="{BB962C8B-B14F-4D97-AF65-F5344CB8AC3E}">
        <p14:creationId xmlns:p14="http://schemas.microsoft.com/office/powerpoint/2010/main" val="4124526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2" name="Group 1">
            <a:extLst>
              <a:ext uri="{FF2B5EF4-FFF2-40B4-BE49-F238E27FC236}">
                <a16:creationId xmlns:a16="http://schemas.microsoft.com/office/drawing/2014/main" id="{A3F7C84A-52FB-43D2-3F2A-9AC8702DCD5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E3AEBDB8-EFCC-4778-9A0B-E5BD80CF9CD2}"/>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F2847EDA-A326-FAE0-827E-9A8E1BF3EBF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25228295"/>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CD50FD11-9691-C97D-8B11-E28EA778601F}"/>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6C473FD-E16C-6418-2EBE-E24BECF4E46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091FC79-2F95-AE37-CE08-06E6CAE6ED4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81332787"/>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2936980D-BCF6-81D9-2BF5-24A28CE6FBD9}"/>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4CC45071-DE3D-D387-589A-4EEC8F00FEE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C272B81A-5F96-CDE6-00D8-5C22D5E5C5A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11308986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53B6B8B3-8CC8-0345-6276-3B6DE9EFD0A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FB8155D-336E-E719-C1F3-2D11C446AD9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8CD477FE-BE4C-18BD-67F8-F4A6F1AFC1AC}"/>
                </a:ext>
              </a:extLst>
            </p:cNvPr>
            <p:cNvPicPr>
              <a:picLocks noChangeAspect="1"/>
            </p:cNvPicPr>
            <p:nvPr userDrawn="1"/>
          </p:nvPicPr>
          <p:blipFill>
            <a:blip r:embed="rId3"/>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83447072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Solid Black">
    <p:bg>
      <p:bgPr>
        <a:solidFill>
          <a:srgbClr val="00B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84872165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178AD1FA-EA68-B72A-A86D-9E8F02716C0E}"/>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A250007-1DA7-CF77-989B-2D1FC4CEBEEA}"/>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A17D05B-8B3D-97C5-15D1-7B809D024DF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21825083"/>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AC43889-A4C3-F606-54F1-574A88C35A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156B19C4-4F15-7E7D-A29E-BEB89CAD61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E9020D6F-2592-C07F-A983-DF987E0B8A7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893929163"/>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6" name="Group 5">
            <a:extLst>
              <a:ext uri="{FF2B5EF4-FFF2-40B4-BE49-F238E27FC236}">
                <a16:creationId xmlns:a16="http://schemas.microsoft.com/office/drawing/2014/main" id="{8B25ADCA-D98D-638C-1484-04B705F08891}"/>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D19014A3-6B92-1A83-422C-AA7AADCB78C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98EFF34A-4FA0-3106-D3D7-614DF491602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11238251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21044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403899"/>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837151"/>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07" y="489568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0" y="5129465"/>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1" y="5562717"/>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a:cxnSpLocks/>
          </p:cNvCxnSpPr>
          <p:nvPr/>
        </p:nvCxnSpPr>
        <p:spPr>
          <a:xfrm>
            <a:off x="6096000" y="1686758"/>
            <a:ext cx="0" cy="503321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405653"/>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838905"/>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695" y="5131219"/>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696" y="5564471"/>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Tree>
    <p:extLst>
      <p:ext uri="{BB962C8B-B14F-4D97-AF65-F5344CB8AC3E}">
        <p14:creationId xmlns:p14="http://schemas.microsoft.com/office/powerpoint/2010/main" val="2870792095"/>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FE0907E-13EC-34C8-FCB4-00B46347421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FA345B75-B0B5-5A75-DC49-3117F750854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365A4F5A-E447-3AB5-9AD9-747C02CB53F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259137853"/>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91BB2DE-4343-0AFA-052D-D9EED28D97B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36EBDA8-1E8F-8C8A-1D6E-96BCD0ECD0E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66183C23-87E6-F380-7685-F84B62F3B568}"/>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5509986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r>
              <a:rPr lang="en-US"/>
              <a:t>Click icon to add picture</a:t>
            </a:r>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r>
              <a:rPr lang="en-US"/>
              <a:t>Click icon to add picture</a:t>
            </a:r>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r>
              <a:rPr lang="en-US"/>
              <a:t>Click icon to add picture</a:t>
            </a:r>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999A9F7A-6113-DFD5-08C7-942FF65E43D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8135919-3EB0-EF61-2DC2-D6730CFC2B8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E3EB783-A727-5BCF-B522-A5DD0DD513A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3562103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6" name="Group 5">
            <a:extLst>
              <a:ext uri="{FF2B5EF4-FFF2-40B4-BE49-F238E27FC236}">
                <a16:creationId xmlns:a16="http://schemas.microsoft.com/office/drawing/2014/main" id="{01E2D7B9-DD2D-D744-8E67-B4E292FCD2E4}"/>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DBEF9D5B-2A29-5851-9345-B287B2EA7D6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F9D076BB-1A2C-1E49-AA51-29571D9285B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48099515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r>
              <a:rPr lang="en-US"/>
              <a:t>Click icon to add picture</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r>
              <a:rPr lang="en-US"/>
              <a:t>Click icon to add picture</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r>
              <a:rPr lang="en-US"/>
              <a:t>Click icon to add picture</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045FF5F4-EDD0-B531-3CF9-D30E990D68B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68DADE2-4429-7483-47CD-46D38053D60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13D260BC-842A-6C94-4FF9-A278D6DF870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50393642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2B17C2A6-95D8-651B-3C27-48FDE27A5E9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617A65C6-9CBD-2631-161D-BA1B04CB1E8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46092B0D-963F-3FD3-DE0C-9B7B5D897D0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149870492"/>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Solid Go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pic>
        <p:nvPicPr>
          <p:cNvPr id="9" name="Picture 8" descr="A blue and black logo&#10;&#10;Description automatically generated">
            <a:extLst>
              <a:ext uri="{FF2B5EF4-FFF2-40B4-BE49-F238E27FC236}">
                <a16:creationId xmlns:a16="http://schemas.microsoft.com/office/drawing/2014/main" id="{5EA49D63-2F0E-A3E3-B7D6-5B9704EB3CC8}"/>
              </a:ext>
            </a:extLst>
          </p:cNvPr>
          <p:cNvPicPr>
            <a:picLocks noChangeAspect="1"/>
          </p:cNvPicPr>
          <p:nvPr/>
        </p:nvPicPr>
        <p:blipFill>
          <a:blip r:embed="rId2"/>
          <a:stretch>
            <a:fillRect/>
          </a:stretch>
        </p:blipFill>
        <p:spPr>
          <a:xfrm>
            <a:off x="8706867" y="42716"/>
            <a:ext cx="2512560" cy="1172189"/>
          </a:xfrm>
          <a:prstGeom prst="rect">
            <a:avLst/>
          </a:prstGeom>
        </p:spPr>
      </p:pic>
    </p:spTree>
    <p:extLst>
      <p:ext uri="{BB962C8B-B14F-4D97-AF65-F5344CB8AC3E}">
        <p14:creationId xmlns:p14="http://schemas.microsoft.com/office/powerpoint/2010/main" val="41787280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8" name="Group 7">
            <a:extLst>
              <a:ext uri="{FF2B5EF4-FFF2-40B4-BE49-F238E27FC236}">
                <a16:creationId xmlns:a16="http://schemas.microsoft.com/office/drawing/2014/main" id="{FFCBE9E9-3104-A313-9D52-D0E38E46E4FB}"/>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F4041234-9E47-B323-7343-0CC6D4E7FF9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D8C0C729-5665-A518-A822-1D1294E96D8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78752311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p:ph type="pic" sz="quarter" idx="23"/>
          </p:nvPr>
        </p:nvSpPr>
        <p:spPr>
          <a:xfrm>
            <a:off x="3593362" y="1684461"/>
            <a:ext cx="2373939" cy="1621608"/>
          </a:xfrm>
        </p:spPr>
        <p:txBody>
          <a:bodyPr/>
          <a:lstStyle>
            <a:lvl1pPr>
              <a:buNone/>
              <a:defRPr/>
            </a:lvl1pPr>
          </a:lstStyle>
          <a:p>
            <a:r>
              <a:rPr lang="en-US"/>
              <a:t>Click icon to add picture</a:t>
            </a:r>
          </a:p>
        </p:txBody>
      </p:sp>
      <p:sp>
        <p:nvSpPr>
          <p:cNvPr id="25" name="Content Placeholder 2">
            <a:extLst>
              <a:ext uri="{FF2B5EF4-FFF2-40B4-BE49-F238E27FC236}">
                <a16:creationId xmlns:a16="http://schemas.microsoft.com/office/drawing/2014/main" id="{C03DF098-BB37-5848-9388-750D29EFC657}"/>
              </a:ext>
            </a:extLst>
          </p:cNvPr>
          <p:cNvSpPr>
            <a:spLocks noGrp="1"/>
          </p:cNvSpPr>
          <p:nvPr>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p:ph type="pic" sz="quarter" idx="26"/>
          </p:nvPr>
        </p:nvSpPr>
        <p:spPr>
          <a:xfrm>
            <a:off x="6237399" y="1684461"/>
            <a:ext cx="2373939" cy="1621608"/>
          </a:xfrm>
        </p:spPr>
        <p:txBody>
          <a:bodyPr/>
          <a:lstStyle>
            <a:lvl1pPr>
              <a:buNone/>
              <a:defRPr/>
            </a:lvl1pPr>
          </a:lstStyle>
          <a:p>
            <a:r>
              <a:rPr lang="en-US"/>
              <a:t>Click icon to add picture</a:t>
            </a:r>
          </a:p>
        </p:txBody>
      </p:sp>
      <p:sp>
        <p:nvSpPr>
          <p:cNvPr id="35" name="Content Placeholder 2">
            <a:extLst>
              <a:ext uri="{FF2B5EF4-FFF2-40B4-BE49-F238E27FC236}">
                <a16:creationId xmlns:a16="http://schemas.microsoft.com/office/drawing/2014/main" id="{DEB8CCE3-3756-5947-84B2-DFCA00A013F6}"/>
              </a:ext>
            </a:extLst>
          </p:cNvPr>
          <p:cNvSpPr>
            <a:spLocks noGrp="1"/>
          </p:cNvSpPr>
          <p:nvPr>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a:buNone/>
              <a:defRPr/>
            </a:lvl1pPr>
          </a:lstStyle>
          <a:p>
            <a:r>
              <a:rPr lang="en-US"/>
              <a:t>Click icon to add picture</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0D7535CB-0178-F53A-9877-CE2CB9A03E7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2A8AAB2-4816-BDAF-174A-BD99186A306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C039237B-524D-D506-D9B3-078E547A4B47}"/>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01812177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r>
              <a:rPr lang="en-US"/>
              <a:t>Click icon to add picture</a:t>
            </a:r>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r>
              <a:rPr lang="en-US"/>
              <a:t>Click icon to add picture</a:t>
            </a:r>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r>
              <a:rPr lang="en-US"/>
              <a:t>Click icon to add picture</a:t>
            </a:r>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r>
              <a:rPr lang="en-US"/>
              <a:t>Click icon to add picture</a:t>
            </a:r>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4A51473-07D6-D837-7410-4DB6F372B5F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48B8890-8053-5C7F-0701-FD74006EC00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18F3F30-20B0-8694-4E53-D7284AB9163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17522139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F20CCDA-849F-99A9-535D-092409D659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D0316FEC-F950-2889-9DB3-57376F9EA0A3}"/>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66F92214-4129-6E0B-F668-AC8C2934112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768482293"/>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5" name="Group 4">
            <a:extLst>
              <a:ext uri="{FF2B5EF4-FFF2-40B4-BE49-F238E27FC236}">
                <a16:creationId xmlns:a16="http://schemas.microsoft.com/office/drawing/2014/main" id="{B81FEDDB-42AA-2985-A349-98DCBE8CFF5C}"/>
              </a:ext>
            </a:extLst>
          </p:cNvPr>
          <p:cNvGrpSpPr/>
          <p:nvPr/>
        </p:nvGrpSpPr>
        <p:grpSpPr>
          <a:xfrm>
            <a:off x="837885" y="6131555"/>
            <a:ext cx="1545336" cy="731520"/>
            <a:chOff x="837885" y="6131555"/>
            <a:chExt cx="1545336" cy="731520"/>
          </a:xfrm>
        </p:grpSpPr>
        <p:sp>
          <p:nvSpPr>
            <p:cNvPr id="7" name="Rectangle 6">
              <a:extLst>
                <a:ext uri="{FF2B5EF4-FFF2-40B4-BE49-F238E27FC236}">
                  <a16:creationId xmlns:a16="http://schemas.microsoft.com/office/drawing/2014/main" id="{9B4C4378-81A4-BB2E-F9D2-F0129044B5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6E5E0209-0EBF-51EE-AF49-332611D51C4B}"/>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43101710"/>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r>
              <a:rPr lang="en-US"/>
              <a:t>Click icon to add chart</a:t>
            </a:r>
          </a:p>
        </p:txBody>
      </p:sp>
      <p:sp>
        <p:nvSpPr>
          <p:cNvPr id="12" name="Rectangle 11">
            <a:extLst>
              <a:ext uri="{FF2B5EF4-FFF2-40B4-BE49-F238E27FC236}">
                <a16:creationId xmlns:a16="http://schemas.microsoft.com/office/drawing/2014/main" id="{1F56D074-0631-F846-A2A3-4A39FEAEFDD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3" name="Group 2">
            <a:extLst>
              <a:ext uri="{FF2B5EF4-FFF2-40B4-BE49-F238E27FC236}">
                <a16:creationId xmlns:a16="http://schemas.microsoft.com/office/drawing/2014/main" id="{F6DE1D4B-38C9-C314-3586-15A0B06E3711}"/>
              </a:ext>
            </a:extLst>
          </p:cNvPr>
          <p:cNvGrpSpPr/>
          <p:nvPr/>
        </p:nvGrpSpPr>
        <p:grpSpPr>
          <a:xfrm>
            <a:off x="837885" y="6131555"/>
            <a:ext cx="1545336" cy="731520"/>
            <a:chOff x="837885" y="6131555"/>
            <a:chExt cx="1545336" cy="731520"/>
          </a:xfrm>
        </p:grpSpPr>
        <p:sp>
          <p:nvSpPr>
            <p:cNvPr id="4" name="Rectangle 3">
              <a:extLst>
                <a:ext uri="{FF2B5EF4-FFF2-40B4-BE49-F238E27FC236}">
                  <a16:creationId xmlns:a16="http://schemas.microsoft.com/office/drawing/2014/main" id="{D2FC39F4-E28A-7A7C-D9B7-9CF155899AB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CDBF2973-97A4-84D4-E75A-67AA444EF5E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08474508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endParaRPr lang="en-US"/>
          </a:p>
        </p:txBody>
      </p:sp>
      <p:grpSp>
        <p:nvGrpSpPr>
          <p:cNvPr id="7" name="Group 6">
            <a:extLst>
              <a:ext uri="{FF2B5EF4-FFF2-40B4-BE49-F238E27FC236}">
                <a16:creationId xmlns:a16="http://schemas.microsoft.com/office/drawing/2014/main" id="{5BC344CD-3A5C-A1CE-3422-369F7CE17585}"/>
              </a:ext>
            </a:extLst>
          </p:cNvPr>
          <p:cNvGrpSpPr/>
          <p:nvPr/>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6CFD1B07-3F4D-87CF-1034-304AEAA5B6F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144C00CD-91DF-56BC-F056-E9929F5A4447}"/>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944942773"/>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521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3374642" cy="523220"/>
          </a:xfrm>
          <a:solidFill>
            <a:schemeClr val="accent1"/>
          </a:solidFill>
          <a:ln>
            <a:noFill/>
          </a:ln>
        </p:spPr>
        <p:txBody>
          <a:bodyPr wrap="none" lIns="91440" tIns="45720" rIns="91440" bIns="45720">
            <a:spAutoFit/>
          </a:bodyPr>
          <a:lstStyle>
            <a:lvl1pPr marL="0" indent="0">
              <a:buNone/>
              <a:defRPr sz="2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cxnSp>
        <p:nvCxnSpPr>
          <p:cNvPr id="12" name="Straight Connector 11">
            <a:extLst>
              <a:ext uri="{FF2B5EF4-FFF2-40B4-BE49-F238E27FC236}">
                <a16:creationId xmlns:a16="http://schemas.microsoft.com/office/drawing/2014/main" id="{58A6E0DE-15E0-485B-8083-6D1BB965B9B6}"/>
              </a:ext>
            </a:extLst>
          </p:cNvPr>
          <p:cNvCxnSpPr>
            <a:cxnSpLocks/>
          </p:cNvCxnSpPr>
          <p:nvPr userDrawn="1"/>
        </p:nvCxnSpPr>
        <p:spPr>
          <a:xfrm>
            <a:off x="982552" y="5282528"/>
            <a:ext cx="274320" cy="4436"/>
          </a:xfrm>
          <a:prstGeom prst="line">
            <a:avLst/>
          </a:prstGeom>
          <a:no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70E4C36A-C453-EE4B-A1E5-D1232C361273}"/>
              </a:ext>
            </a:extLst>
          </p:cNvPr>
          <p:cNvSpPr>
            <a:spLocks noGrp="1"/>
          </p:cNvSpPr>
          <p:nvPr userDrawn="1">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endParaRPr lang="en-US"/>
          </a:p>
        </p:txBody>
      </p:sp>
      <p:grpSp>
        <p:nvGrpSpPr>
          <p:cNvPr id="7" name="Group 6">
            <a:extLst>
              <a:ext uri="{FF2B5EF4-FFF2-40B4-BE49-F238E27FC236}">
                <a16:creationId xmlns:a16="http://schemas.microsoft.com/office/drawing/2014/main" id="{83CE2D5B-ECF8-9E8D-AE00-9B715EAD2955}"/>
              </a:ext>
            </a:extLst>
          </p:cNvPr>
          <p:cNvGrpSpPr/>
          <p:nvPr userDrawn="1"/>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5EB5D3A6-0D18-85CF-A45A-37E3CF65F54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026BF1E7-6CE7-5D25-A14A-7A3D696F30A3}"/>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354544721"/>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IOWA Logo only">
    <p:bg>
      <p:bgPr>
        <a:solidFill>
          <a:schemeClr val="tx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52D03AD-09A9-CB6E-60C9-660528C8CDE0}"/>
              </a:ext>
            </a:extLst>
          </p:cNvPr>
          <p:cNvSpPr/>
          <p:nvPr/>
        </p:nvSpPr>
        <p:spPr>
          <a:xfrm>
            <a:off x="1524000" y="0"/>
            <a:ext cx="9144000" cy="6858000"/>
          </a:xfrm>
          <a:prstGeom prst="ellipse">
            <a:avLst/>
          </a:prstGeom>
          <a:solidFill>
            <a:schemeClr val="bg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black logo&#10;&#10;Description automatically generated">
            <a:extLst>
              <a:ext uri="{FF2B5EF4-FFF2-40B4-BE49-F238E27FC236}">
                <a16:creationId xmlns:a16="http://schemas.microsoft.com/office/drawing/2014/main" id="{7CE1C0C5-A140-87DD-29A8-BC41946DF4FD}"/>
              </a:ext>
            </a:extLst>
          </p:cNvPr>
          <p:cNvPicPr>
            <a:picLocks noChangeAspect="1"/>
          </p:cNvPicPr>
          <p:nvPr/>
        </p:nvPicPr>
        <p:blipFill>
          <a:blip r:embed="rId2"/>
          <a:stretch>
            <a:fillRect/>
          </a:stretch>
        </p:blipFill>
        <p:spPr>
          <a:xfrm>
            <a:off x="3232268" y="2098294"/>
            <a:ext cx="5727464" cy="2672043"/>
          </a:xfrm>
          <a:prstGeom prst="rect">
            <a:avLst/>
          </a:prstGeom>
        </p:spPr>
      </p:pic>
    </p:spTree>
    <p:extLst>
      <p:ext uri="{BB962C8B-B14F-4D97-AF65-F5344CB8AC3E}">
        <p14:creationId xmlns:p14="http://schemas.microsoft.com/office/powerpoint/2010/main" val="827847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30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rgbClr val="00B1B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14338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A9CD-9D52-7373-1B89-88A2D1D4D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6E2CA8-C34B-7B63-6AF2-916BC5DCF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7F6375-0253-17C8-8823-B256C1BC87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B7D699-DD20-A5E7-BE0F-4FFE79B32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602E9-7DB4-BEA8-D4D9-CBC451B8D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B3AE6-26DF-6E06-DC5B-B85133C0D1A1}"/>
              </a:ext>
            </a:extLst>
          </p:cNvPr>
          <p:cNvSpPr>
            <a:spLocks noGrp="1"/>
          </p:cNvSpPr>
          <p:nvPr>
            <p:ph type="dt" sz="half" idx="10"/>
          </p:nvPr>
        </p:nvSpPr>
        <p:spPr/>
        <p:txBody>
          <a:bodyPr/>
          <a:lstStyle/>
          <a:p>
            <a:fld id="{8685A548-40DF-4285-B585-381F9C95DEE1}" type="datetimeFigureOut">
              <a:rPr lang="en-US" smtClean="0"/>
              <a:t>4/21/2026</a:t>
            </a:fld>
            <a:endParaRPr lang="en-US"/>
          </a:p>
        </p:txBody>
      </p:sp>
      <p:sp>
        <p:nvSpPr>
          <p:cNvPr id="8" name="Footer Placeholder 7">
            <a:extLst>
              <a:ext uri="{FF2B5EF4-FFF2-40B4-BE49-F238E27FC236}">
                <a16:creationId xmlns:a16="http://schemas.microsoft.com/office/drawing/2014/main" id="{657F728B-AF04-15A8-2504-E766CDA414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F37F3D-A707-6B27-23DC-0DEA1CD72B82}"/>
              </a:ext>
            </a:extLst>
          </p:cNvPr>
          <p:cNvSpPr>
            <a:spLocks noGrp="1"/>
          </p:cNvSpPr>
          <p:nvPr>
            <p:ph type="sldNum" sz="quarter" idx="12"/>
          </p:nvPr>
        </p:nvSpPr>
        <p:spPr/>
        <p:txBody>
          <a:bodyPr/>
          <a:lstStyle/>
          <a:p>
            <a:fld id="{76A9687F-68CF-4005-A118-F3539C862FF4}" type="slidenum">
              <a:rPr lang="en-US" smtClean="0"/>
              <a:t>‹#›</a:t>
            </a:fld>
            <a:endParaRPr lang="en-US"/>
          </a:p>
        </p:txBody>
      </p:sp>
    </p:spTree>
    <p:extLst>
      <p:ext uri="{BB962C8B-B14F-4D97-AF65-F5344CB8AC3E}">
        <p14:creationId xmlns:p14="http://schemas.microsoft.com/office/powerpoint/2010/main" val="14863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2_Title 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Clr>
                <a:srgbClr val="0D223F"/>
              </a:buClr>
              <a:buSzPts val="3000"/>
              <a:buNone/>
              <a:defRPr>
                <a:solidFill>
                  <a:srgbClr val="0D223F"/>
                </a:solidFill>
                <a:latin typeface="+mj-l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21913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8CF5-46FD-A183-5E1C-FBE32E6FF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CAE3B-137C-072A-4DCC-6962446060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E2BCED-900E-F850-1904-40BF4FC48D67}"/>
              </a:ext>
            </a:extLst>
          </p:cNvPr>
          <p:cNvSpPr>
            <a:spLocks noGrp="1"/>
          </p:cNvSpPr>
          <p:nvPr>
            <p:ph type="dt" sz="half" idx="10"/>
          </p:nvPr>
        </p:nvSpPr>
        <p:spPr/>
        <p:txBody>
          <a:bodyPr/>
          <a:lstStyle/>
          <a:p>
            <a:fld id="{C575F593-E978-1142-AA87-79F4B388348D}" type="datetimeFigureOut">
              <a:rPr lang="en-US" smtClean="0"/>
              <a:t>4/21/2026</a:t>
            </a:fld>
            <a:endParaRPr lang="en-US"/>
          </a:p>
        </p:txBody>
      </p:sp>
      <p:sp>
        <p:nvSpPr>
          <p:cNvPr id="5" name="Footer Placeholder 4">
            <a:extLst>
              <a:ext uri="{FF2B5EF4-FFF2-40B4-BE49-F238E27FC236}">
                <a16:creationId xmlns:a16="http://schemas.microsoft.com/office/drawing/2014/main" id="{34AFAB90-744E-5A47-6392-17A5FCCAA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7EBCB-AF54-F9CF-2A18-2A8FDE9C2269}"/>
              </a:ext>
            </a:extLst>
          </p:cNvPr>
          <p:cNvSpPr>
            <a:spLocks noGrp="1"/>
          </p:cNvSpPr>
          <p:nvPr>
            <p:ph type="sldNum" sz="quarter" idx="12"/>
          </p:nvPr>
        </p:nvSpPr>
        <p:spPr/>
        <p:txBody>
          <a:bodyPr/>
          <a:lstStyle/>
          <a:p>
            <a:fld id="{57A17CC2-ED70-2D49-84EB-1D1666F49394}" type="slidenum">
              <a:rPr lang="en-US" smtClean="0"/>
              <a:t>‹#›</a:t>
            </a:fld>
            <a:endParaRPr lang="en-US"/>
          </a:p>
        </p:txBody>
      </p:sp>
    </p:spTree>
    <p:extLst>
      <p:ext uri="{BB962C8B-B14F-4D97-AF65-F5344CB8AC3E}">
        <p14:creationId xmlns:p14="http://schemas.microsoft.com/office/powerpoint/2010/main" val="3385574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53AD-7588-52F7-FD71-91772BEC7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C5D503-53AA-4396-CADC-8B332CBB6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C44356-3956-FB01-F154-F9524598C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159669-472B-A5FB-D768-9346EE702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686BE-DB83-06E3-61D3-8EB20E8D29D2}"/>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314712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9A34-783E-E9E9-2CED-97DD800D7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9CABB4-2EA0-BEBF-45B4-B3C3A0FC9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F138C-CA93-AB98-AF17-F7941591F7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537C0F5-8CDE-6A2E-EC0B-D96A3DD53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60926-E6D2-E82D-29B4-F079775FA940}"/>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641809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05FB-0738-0D12-1207-6963F4ABD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D3244-4B22-C637-CC33-5D098BB090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DF384B-39FC-D1D8-D4E8-EAAB6BEF893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6586CD7-1508-725F-6567-E5C90AF55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765B6-EB00-F84E-79E6-239F2EE91739}"/>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14893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5053-DBF9-5F67-45DD-1D170D311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38A59-F716-05E7-C7FF-66775A0DD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4D8340-9D02-8850-4F71-C84531EF7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93E7F-245D-490C-D335-FB71DBD08E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A1AC2F-ABD2-C497-B304-E33A7F1FE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6C952-0747-9E28-686D-10CCC31FE4F9}"/>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1859891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DD46-A046-3268-30D6-ED4BD0773E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48CFFF-55E4-620A-42B1-828B05CFE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1391C-40E1-EE03-F223-3774DEA547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DBC58-9A06-EDC0-45F8-AECBAE6DB2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F1A47-A4A4-632D-44E7-597CF979E1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3B3A0C-A160-D9F3-A724-DD2BE290961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6DC4EE6-E9CF-44D7-C347-8DDC850326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3BC68-A547-13E8-458F-1E4DF8212E3B}"/>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2238294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77B5-08C2-FE0E-EF1C-C7E92B459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0D1BF-2BA8-9AFC-908F-458D19B29E8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683D997-8A6E-4C47-9D8F-636A4BD7FA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D91B0-1CD9-C443-B470-D1CEEFB503CB}"/>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605550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59182-7C42-E1B7-43A2-D307D401604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810416A-7760-DCE6-9C01-8DB1109B3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25A64-55FA-7088-E433-2AF9D354ABDF}"/>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143684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Bulle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B0FE051-2E9F-F540-BDAE-1269BEDB66C7}"/>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A79A89F-AA0F-CA7A-0E20-5EED9DF547C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logo&#10;&#10;Description automatically generated">
              <a:extLst>
                <a:ext uri="{FF2B5EF4-FFF2-40B4-BE49-F238E27FC236}">
                  <a16:creationId xmlns:a16="http://schemas.microsoft.com/office/drawing/2014/main" id="{07271E06-6D3F-32B0-CE85-8FE9D3B3985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83962352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B2C1-AB30-BFE6-B253-AA0397B35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BE085-9A4F-4213-3EC4-1BF9FEB65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874029-C564-DE0A-8816-A9E70F92D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43D82-9D18-6444-014E-7586F1B39D0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A26546-5266-210D-2DCE-A721A5264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28187-8E6A-A0E1-BAAF-F94F9E386248}"/>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2914481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AB8A-C612-B42B-620B-11F0BC6B1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7F247-D6CE-5979-8F16-8A4E31D55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326870-5A45-266C-7F5C-E161CACFC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D9262-6167-A915-86B8-7430CBFE43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C8D940-CB29-FCEB-BBFD-996F22575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3C92C-354C-AAD0-3A53-6C8F4E1A7441}"/>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3551946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BD9B-5238-0472-058D-F48FA517C8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4B503D-566F-9963-45EB-4ECD9455C1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EFAE3-D4FF-9342-7F29-A789E0E8FB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3E23D8-EEE4-295B-D814-3FF1390C8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62E79-A3CD-1D47-D484-029FF4B9A44D}"/>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4177711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A0E550-34F8-E953-0F9B-E98E42DCFA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5410BF-3B85-CA05-B6D8-C6A410EB05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94D3E-8257-6C1A-1325-0AD8891D61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6936F94-E744-0C83-93EF-11559F851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975D3-BF34-07CB-72D0-E3F4CE6465E3}"/>
              </a:ext>
            </a:extLst>
          </p:cNvPr>
          <p:cNvSpPr>
            <a:spLocks noGrp="1"/>
          </p:cNvSpPr>
          <p:nvPr>
            <p:ph type="sldNum" sz="quarter" idx="12"/>
          </p:nvPr>
        </p:nvSpPr>
        <p:spPr/>
        <p:txBody>
          <a:bodyPr/>
          <a:lstStyle/>
          <a:p>
            <a:fld id="{2C9BCFBF-8528-400E-B715-0D6B7E336B1B}" type="slidenum">
              <a:rPr lang="en-US" smtClean="0"/>
              <a:t>‹#›</a:t>
            </a:fld>
            <a:endParaRPr lang="en-US"/>
          </a:p>
        </p:txBody>
      </p:sp>
    </p:spTree>
    <p:extLst>
      <p:ext uri="{BB962C8B-B14F-4D97-AF65-F5344CB8AC3E}">
        <p14:creationId xmlns:p14="http://schemas.microsoft.com/office/powerpoint/2010/main" val="332523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217142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366110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304706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49610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58590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01166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5" name="Group 4">
            <a:extLst>
              <a:ext uri="{FF2B5EF4-FFF2-40B4-BE49-F238E27FC236}">
                <a16:creationId xmlns:a16="http://schemas.microsoft.com/office/drawing/2014/main" id="{023A74CD-C579-18E4-D0FF-9BE9C8D86831}"/>
              </a:ext>
            </a:extLst>
          </p:cNvPr>
          <p:cNvGrpSpPr/>
          <p:nvPr/>
        </p:nvGrpSpPr>
        <p:grpSpPr>
          <a:xfrm>
            <a:off x="837885" y="6131555"/>
            <a:ext cx="1545336" cy="731520"/>
            <a:chOff x="837885" y="6131555"/>
            <a:chExt cx="1545336" cy="731520"/>
          </a:xfrm>
        </p:grpSpPr>
        <p:sp>
          <p:nvSpPr>
            <p:cNvPr id="6" name="Rectangle 5">
              <a:extLst>
                <a:ext uri="{FF2B5EF4-FFF2-40B4-BE49-F238E27FC236}">
                  <a16:creationId xmlns:a16="http://schemas.microsoft.com/office/drawing/2014/main" id="{54EDE6FA-A6F1-AC49-6CEE-442BB150385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Description automatically generated">
              <a:extLst>
                <a:ext uri="{FF2B5EF4-FFF2-40B4-BE49-F238E27FC236}">
                  <a16:creationId xmlns:a16="http://schemas.microsoft.com/office/drawing/2014/main" id="{991B3FC6-7CBD-D6C8-202C-44FEC10794C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97440247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782957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791697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471268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013698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620383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53571869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 Solid Black">
    <p:bg>
      <p:bgPr>
        <a:solidFill>
          <a:srgbClr val="00B1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endParaRPr lang="en-US"/>
          </a:p>
        </p:txBody>
      </p:sp>
      <p:grpSp>
        <p:nvGrpSpPr>
          <p:cNvPr id="10" name="Group 9">
            <a:extLst>
              <a:ext uri="{FF2B5EF4-FFF2-40B4-BE49-F238E27FC236}">
                <a16:creationId xmlns:a16="http://schemas.microsoft.com/office/drawing/2014/main" id="{7A8080DF-CF29-0097-E6C3-0D79A258092C}"/>
              </a:ext>
            </a:extLst>
          </p:cNvPr>
          <p:cNvGrpSpPr/>
          <p:nvPr/>
        </p:nvGrpSpPr>
        <p:grpSpPr>
          <a:xfrm>
            <a:off x="8602437" y="0"/>
            <a:ext cx="2704069" cy="1279542"/>
            <a:chOff x="837884" y="6131555"/>
            <a:chExt cx="2704069" cy="1279542"/>
          </a:xfrm>
        </p:grpSpPr>
        <p:sp>
          <p:nvSpPr>
            <p:cNvPr id="11" name="Rectangle 10">
              <a:extLst>
                <a:ext uri="{FF2B5EF4-FFF2-40B4-BE49-F238E27FC236}">
                  <a16:creationId xmlns:a16="http://schemas.microsoft.com/office/drawing/2014/main" id="{905DF27B-F7BD-8128-43B1-34D41BA0A102}"/>
                </a:ext>
              </a:extLst>
            </p:cNvPr>
            <p:cNvSpPr/>
            <p:nvPr userDrawn="1"/>
          </p:nvSpPr>
          <p:spPr>
            <a:xfrm>
              <a:off x="837884" y="6131555"/>
              <a:ext cx="2704069" cy="1279542"/>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2B34F084-3DF1-F9D0-8887-7C853273EFC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7872236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 Solid Go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pic>
        <p:nvPicPr>
          <p:cNvPr id="9" name="Picture 8" descr="A blue and black logo&#10;&#10;Description automatically generated">
            <a:extLst>
              <a:ext uri="{FF2B5EF4-FFF2-40B4-BE49-F238E27FC236}">
                <a16:creationId xmlns:a16="http://schemas.microsoft.com/office/drawing/2014/main" id="{5EA49D63-2F0E-A3E3-B7D6-5B9704EB3CC8}"/>
              </a:ext>
            </a:extLst>
          </p:cNvPr>
          <p:cNvPicPr>
            <a:picLocks noChangeAspect="1"/>
          </p:cNvPicPr>
          <p:nvPr/>
        </p:nvPicPr>
        <p:blipFill>
          <a:blip r:embed="rId2"/>
          <a:stretch>
            <a:fillRect/>
          </a:stretch>
        </p:blipFill>
        <p:spPr>
          <a:xfrm>
            <a:off x="8706867" y="42716"/>
            <a:ext cx="2512560" cy="1172189"/>
          </a:xfrm>
          <a:prstGeom prst="rect">
            <a:avLst/>
          </a:prstGeom>
        </p:spPr>
      </p:pic>
    </p:spTree>
    <p:extLst>
      <p:ext uri="{BB962C8B-B14F-4D97-AF65-F5344CB8AC3E}">
        <p14:creationId xmlns:p14="http://schemas.microsoft.com/office/powerpoint/2010/main" val="136869109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rgbClr val="00B1B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154945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Bulle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B0FE051-2E9F-F540-BDAE-1269BEDB66C7}"/>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A79A89F-AA0F-CA7A-0E20-5EED9DF547C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logo&#10;&#10;Description automatically generated">
              <a:extLst>
                <a:ext uri="{FF2B5EF4-FFF2-40B4-BE49-F238E27FC236}">
                  <a16:creationId xmlns:a16="http://schemas.microsoft.com/office/drawing/2014/main" id="{07271E06-6D3F-32B0-CE85-8FE9D3B3985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281132452"/>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52500" y="17340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F0C065D-D9FD-0766-7F6D-150EBCD99D3B}"/>
              </a:ext>
            </a:extLst>
          </p:cNvPr>
          <p:cNvGrpSpPr/>
          <p:nvPr/>
        </p:nvGrpSpPr>
        <p:grpSpPr>
          <a:xfrm>
            <a:off x="837885" y="6131555"/>
            <a:ext cx="1545336" cy="731520"/>
            <a:chOff x="837885" y="6131555"/>
            <a:chExt cx="1545336" cy="731520"/>
          </a:xfrm>
        </p:grpSpPr>
        <p:sp>
          <p:nvSpPr>
            <p:cNvPr id="5" name="Rectangle 4">
              <a:extLst>
                <a:ext uri="{FF2B5EF4-FFF2-40B4-BE49-F238E27FC236}">
                  <a16:creationId xmlns:a16="http://schemas.microsoft.com/office/drawing/2014/main" id="{4D8B4CC9-B8AD-4937-44D3-A63CB288F97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55F37F3B-AA51-F331-591B-2441F7F7018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629042103"/>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5" name="Group 4">
            <a:extLst>
              <a:ext uri="{FF2B5EF4-FFF2-40B4-BE49-F238E27FC236}">
                <a16:creationId xmlns:a16="http://schemas.microsoft.com/office/drawing/2014/main" id="{023A74CD-C579-18E4-D0FF-9BE9C8D86831}"/>
              </a:ext>
            </a:extLst>
          </p:cNvPr>
          <p:cNvGrpSpPr/>
          <p:nvPr/>
        </p:nvGrpSpPr>
        <p:grpSpPr>
          <a:xfrm>
            <a:off x="837885" y="6131555"/>
            <a:ext cx="1545336" cy="731520"/>
            <a:chOff x="837885" y="6131555"/>
            <a:chExt cx="1545336" cy="731520"/>
          </a:xfrm>
        </p:grpSpPr>
        <p:sp>
          <p:nvSpPr>
            <p:cNvPr id="6" name="Rectangle 5">
              <a:extLst>
                <a:ext uri="{FF2B5EF4-FFF2-40B4-BE49-F238E27FC236}">
                  <a16:creationId xmlns:a16="http://schemas.microsoft.com/office/drawing/2014/main" id="{54EDE6FA-A6F1-AC49-6CEE-442BB150385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logo&#10;&#10;Description automatically generated">
              <a:extLst>
                <a:ext uri="{FF2B5EF4-FFF2-40B4-BE49-F238E27FC236}">
                  <a16:creationId xmlns:a16="http://schemas.microsoft.com/office/drawing/2014/main" id="{991B3FC6-7CBD-D6C8-202C-44FEC10794C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23621353"/>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52500" y="17340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4" name="Group 3">
            <a:extLst>
              <a:ext uri="{FF2B5EF4-FFF2-40B4-BE49-F238E27FC236}">
                <a16:creationId xmlns:a16="http://schemas.microsoft.com/office/drawing/2014/main" id="{4F0C065D-D9FD-0766-7F6D-150EBCD99D3B}"/>
              </a:ext>
            </a:extLst>
          </p:cNvPr>
          <p:cNvGrpSpPr/>
          <p:nvPr/>
        </p:nvGrpSpPr>
        <p:grpSpPr>
          <a:xfrm>
            <a:off x="837885" y="6131555"/>
            <a:ext cx="1545336" cy="731520"/>
            <a:chOff x="837885" y="6131555"/>
            <a:chExt cx="1545336" cy="731520"/>
          </a:xfrm>
        </p:grpSpPr>
        <p:sp>
          <p:nvSpPr>
            <p:cNvPr id="5" name="Rectangle 4">
              <a:extLst>
                <a:ext uri="{FF2B5EF4-FFF2-40B4-BE49-F238E27FC236}">
                  <a16:creationId xmlns:a16="http://schemas.microsoft.com/office/drawing/2014/main" id="{4D8B4CC9-B8AD-4937-44D3-A63CB288F97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55F37F3B-AA51-F331-591B-2441F7F7018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441730005"/>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6" name="Group 5">
            <a:extLst>
              <a:ext uri="{FF2B5EF4-FFF2-40B4-BE49-F238E27FC236}">
                <a16:creationId xmlns:a16="http://schemas.microsoft.com/office/drawing/2014/main" id="{49BD4717-F845-A109-9BA2-E318BDFCE7A0}"/>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E3E8701E-DFFF-5EE5-2B05-CF48957E634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533885D1-9E15-2725-0FEF-C3974BA0B61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66914572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8" name="Group 7">
            <a:extLst>
              <a:ext uri="{FF2B5EF4-FFF2-40B4-BE49-F238E27FC236}">
                <a16:creationId xmlns:a16="http://schemas.microsoft.com/office/drawing/2014/main" id="{A1AD190F-618B-73BA-03C1-DDD8BFD1FE81}"/>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EFC3F77B-5189-586A-0DE3-BDE7B197B31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21AEBD35-CFA3-5717-DA1A-9EA3E713A68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20402807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grpSp>
        <p:nvGrpSpPr>
          <p:cNvPr id="6" name="Group 5">
            <a:extLst>
              <a:ext uri="{FF2B5EF4-FFF2-40B4-BE49-F238E27FC236}">
                <a16:creationId xmlns:a16="http://schemas.microsoft.com/office/drawing/2014/main" id="{ECB70642-992E-8BA6-B691-FC6E8847B94E}"/>
              </a:ext>
            </a:extLst>
          </p:cNvPr>
          <p:cNvGrpSpPr/>
          <p:nvPr/>
        </p:nvGrpSpPr>
        <p:grpSpPr>
          <a:xfrm>
            <a:off x="916612" y="1599"/>
            <a:ext cx="2704069" cy="1279542"/>
            <a:chOff x="837884" y="6131555"/>
            <a:chExt cx="2704069" cy="1279542"/>
          </a:xfrm>
        </p:grpSpPr>
        <p:sp>
          <p:nvSpPr>
            <p:cNvPr id="7" name="Rectangle 6">
              <a:extLst>
                <a:ext uri="{FF2B5EF4-FFF2-40B4-BE49-F238E27FC236}">
                  <a16:creationId xmlns:a16="http://schemas.microsoft.com/office/drawing/2014/main" id="{3BEEBE23-BA1A-2E9D-4997-C6CEBBDDE132}"/>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black logo&#10;&#10;Description automatically generated">
              <a:extLst>
                <a:ext uri="{FF2B5EF4-FFF2-40B4-BE49-F238E27FC236}">
                  <a16:creationId xmlns:a16="http://schemas.microsoft.com/office/drawing/2014/main" id="{A5C7C999-8C00-AB55-4683-DFEEB53CD9CA}"/>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395800877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grpSp>
        <p:nvGrpSpPr>
          <p:cNvPr id="4" name="Group 3">
            <a:extLst>
              <a:ext uri="{FF2B5EF4-FFF2-40B4-BE49-F238E27FC236}">
                <a16:creationId xmlns:a16="http://schemas.microsoft.com/office/drawing/2014/main" id="{4C677789-F637-6552-305F-1AE94CC68ADC}"/>
              </a:ext>
            </a:extLst>
          </p:cNvPr>
          <p:cNvGrpSpPr/>
          <p:nvPr/>
        </p:nvGrpSpPr>
        <p:grpSpPr>
          <a:xfrm>
            <a:off x="916612" y="1599"/>
            <a:ext cx="2704069" cy="1279542"/>
            <a:chOff x="837884" y="6131555"/>
            <a:chExt cx="2704069" cy="1279542"/>
          </a:xfrm>
        </p:grpSpPr>
        <p:sp>
          <p:nvSpPr>
            <p:cNvPr id="5" name="Rectangle 4">
              <a:extLst>
                <a:ext uri="{FF2B5EF4-FFF2-40B4-BE49-F238E27FC236}">
                  <a16:creationId xmlns:a16="http://schemas.microsoft.com/office/drawing/2014/main" id="{D978048C-5BB5-F380-4526-8186A727DF04}"/>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AB08E91C-21D7-272E-838C-4E3A5DAC0A94}"/>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3411529838"/>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2689135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82704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lvl1pPr>
              <a:defRPr>
                <a:solidFill>
                  <a:schemeClr val="bg1"/>
                </a:solidFill>
              </a:defRPr>
            </a:lvl1pPr>
          </a:lstStyle>
          <a:p>
            <a:r>
              <a:rPr lang="en-US"/>
              <a:t>SECTION HEADER</a:t>
            </a:r>
          </a:p>
        </p:txBody>
      </p:sp>
    </p:spTree>
    <p:extLst>
      <p:ext uri="{BB962C8B-B14F-4D97-AF65-F5344CB8AC3E}">
        <p14:creationId xmlns:p14="http://schemas.microsoft.com/office/powerpoint/2010/main" val="2067449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4FE8F5D2-7ED7-C700-2367-9FC9FC4A23B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74BEE0A-D11A-3518-6708-34EE0F7A2581}"/>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34CBBEF-E20C-5BDB-4E4B-080A0E63746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860175836"/>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solidFill>
            <a:srgbClr val="00B1B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6" name="Group 5">
            <a:extLst>
              <a:ext uri="{FF2B5EF4-FFF2-40B4-BE49-F238E27FC236}">
                <a16:creationId xmlns:a16="http://schemas.microsoft.com/office/drawing/2014/main" id="{49BD4717-F845-A109-9BA2-E318BDFCE7A0}"/>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E3E8701E-DFFF-5EE5-2B05-CF48957E634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533885D1-9E15-2725-0FEF-C3974BA0B61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37825159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2C1D3A-9762-7F4D-AB5C-A3F0114B67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grpSp>
        <p:nvGrpSpPr>
          <p:cNvPr id="2" name="Group 1">
            <a:extLst>
              <a:ext uri="{FF2B5EF4-FFF2-40B4-BE49-F238E27FC236}">
                <a16:creationId xmlns:a16="http://schemas.microsoft.com/office/drawing/2014/main" id="{A3F7C84A-52FB-43D2-3F2A-9AC8702DCD5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E3AEBDB8-EFCC-4778-9A0B-E5BD80CF9CD2}"/>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F2847EDA-A326-FAE0-827E-9A8E1BF3EBF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177707664"/>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CD50FD11-9691-C97D-8B11-E28EA778601F}"/>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26C473FD-E16C-6418-2EBE-E24BECF4E46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B091FC79-2F95-AE37-CE08-06E6CAE6ED4D}"/>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611938962"/>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2" name="Group 1">
            <a:extLst>
              <a:ext uri="{FF2B5EF4-FFF2-40B4-BE49-F238E27FC236}">
                <a16:creationId xmlns:a16="http://schemas.microsoft.com/office/drawing/2014/main" id="{2936980D-BCF6-81D9-2BF5-24A28CE6FBD9}"/>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4CC45071-DE3D-D387-589A-4EEC8F00FEE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blue and black logo&#10;&#10;Description automatically generated">
              <a:extLst>
                <a:ext uri="{FF2B5EF4-FFF2-40B4-BE49-F238E27FC236}">
                  <a16:creationId xmlns:a16="http://schemas.microsoft.com/office/drawing/2014/main" id="{C272B81A-5F96-CDE6-00D8-5C22D5E5C5A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77864544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2" name="Group 1">
            <a:extLst>
              <a:ext uri="{FF2B5EF4-FFF2-40B4-BE49-F238E27FC236}">
                <a16:creationId xmlns:a16="http://schemas.microsoft.com/office/drawing/2014/main" id="{53B6B8B3-8CC8-0345-6276-3B6DE9EFD0AC}"/>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FB8155D-336E-E719-C1F3-2D11C446AD9D}"/>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8CD477FE-BE4C-18BD-67F8-F4A6F1AFC1AC}"/>
                </a:ext>
              </a:extLst>
            </p:cNvPr>
            <p:cNvPicPr>
              <a:picLocks noChangeAspect="1"/>
            </p:cNvPicPr>
            <p:nvPr userDrawn="1"/>
          </p:nvPicPr>
          <p:blipFill>
            <a:blip r:embed="rId3"/>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39793886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n-lt"/>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2" name="Group 1">
            <a:extLst>
              <a:ext uri="{FF2B5EF4-FFF2-40B4-BE49-F238E27FC236}">
                <a16:creationId xmlns:a16="http://schemas.microsoft.com/office/drawing/2014/main" id="{178AD1FA-EA68-B72A-A86D-9E8F02716C0E}"/>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A250007-1DA7-CF77-989B-2D1FC4CEBEEA}"/>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blue and black logo&#10;&#10;Description automatically generated">
              <a:extLst>
                <a:ext uri="{FF2B5EF4-FFF2-40B4-BE49-F238E27FC236}">
                  <a16:creationId xmlns:a16="http://schemas.microsoft.com/office/drawing/2014/main" id="{2A17D05B-8B3D-97C5-15D1-7B809D024DF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216316782"/>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AC43889-A4C3-F606-54F1-574A88C35A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156B19C4-4F15-7E7D-A29E-BEB89CAD61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E9020D6F-2592-C07F-A983-DF987E0B8A7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95946736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6" name="Group 5">
            <a:extLst>
              <a:ext uri="{FF2B5EF4-FFF2-40B4-BE49-F238E27FC236}">
                <a16:creationId xmlns:a16="http://schemas.microsoft.com/office/drawing/2014/main" id="{8B25ADCA-D98D-638C-1484-04B705F08891}"/>
              </a:ext>
            </a:extLst>
          </p:cNvPr>
          <p:cNvGrpSpPr/>
          <p:nvPr/>
        </p:nvGrpSpPr>
        <p:grpSpPr>
          <a:xfrm>
            <a:off x="837885" y="6131555"/>
            <a:ext cx="1545336" cy="731520"/>
            <a:chOff x="837885" y="6131555"/>
            <a:chExt cx="1545336" cy="731520"/>
          </a:xfrm>
        </p:grpSpPr>
        <p:sp>
          <p:nvSpPr>
            <p:cNvPr id="8" name="Rectangle 7">
              <a:extLst>
                <a:ext uri="{FF2B5EF4-FFF2-40B4-BE49-F238E27FC236}">
                  <a16:creationId xmlns:a16="http://schemas.microsoft.com/office/drawing/2014/main" id="{D19014A3-6B92-1A83-422C-AA7AADCB78C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98EFF34A-4FA0-3106-D3D7-614DF491602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06990839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3FE0907E-13EC-34C8-FCB4-00B46347421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FA345B75-B0B5-5A75-DC49-3117F7508546}"/>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365A4F5A-E447-3AB5-9AD9-747C02CB53FA}"/>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63915183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2" name="Group 1">
            <a:extLst>
              <a:ext uri="{FF2B5EF4-FFF2-40B4-BE49-F238E27FC236}">
                <a16:creationId xmlns:a16="http://schemas.microsoft.com/office/drawing/2014/main" id="{391BB2DE-4343-0AFA-052D-D9EED28D97B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736EBDA8-1E8F-8C8A-1D6E-96BCD0ECD0E9}"/>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blue and black logo&#10;&#10;Description automatically generated">
              <a:extLst>
                <a:ext uri="{FF2B5EF4-FFF2-40B4-BE49-F238E27FC236}">
                  <a16:creationId xmlns:a16="http://schemas.microsoft.com/office/drawing/2014/main" id="{66183C23-87E6-F380-7685-F84B62F3B568}"/>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413498556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mj-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atin typeface="+mn-lt"/>
              </a:defRPr>
            </a:lvl1pPr>
          </a:lstStyle>
          <a:p>
            <a:r>
              <a:rPr lang="en-US"/>
              <a:t>Click icon to add picture</a:t>
            </a:r>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mj-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atin typeface="+mn-lt"/>
              </a:defRPr>
            </a:lvl1pPr>
          </a:lstStyle>
          <a:p>
            <a:r>
              <a:rPr lang="en-US"/>
              <a:t>Click icon to add picture</a:t>
            </a:r>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mj-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atin typeface="+mn-lt"/>
              </a:defRPr>
            </a:lvl1pPr>
          </a:lstStyle>
          <a:p>
            <a:r>
              <a:rPr lang="en-US"/>
              <a:t>Click icon to add picture</a:t>
            </a:r>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999A9F7A-6113-DFD5-08C7-942FF65E43D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8135919-3EB0-EF61-2DC2-D6730CFC2B8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E3EB783-A727-5BCF-B522-A5DD0DD513A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788697053"/>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8" name="Group 7">
            <a:extLst>
              <a:ext uri="{FF2B5EF4-FFF2-40B4-BE49-F238E27FC236}">
                <a16:creationId xmlns:a16="http://schemas.microsoft.com/office/drawing/2014/main" id="{A1AD190F-618B-73BA-03C1-DDD8BFD1FE81}"/>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EFC3F77B-5189-586A-0DE3-BDE7B197B31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21AEBD35-CFA3-5717-DA1A-9EA3E713A68C}"/>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72563810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a:solidFill>
              <a:srgbClr val="00B1B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6" name="Group 5">
            <a:extLst>
              <a:ext uri="{FF2B5EF4-FFF2-40B4-BE49-F238E27FC236}">
                <a16:creationId xmlns:a16="http://schemas.microsoft.com/office/drawing/2014/main" id="{01E2D7B9-DD2D-D744-8E67-B4E292FCD2E4}"/>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DBEF9D5B-2A29-5851-9345-B287B2EA7D6C}"/>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F9D076BB-1A2C-1E49-AA51-29571D9285B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16308386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r>
              <a:rPr lang="en-US"/>
              <a:t>Click icon to add picture</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r>
              <a:rPr lang="en-US"/>
              <a:t>Click icon to add picture</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r>
              <a:rPr lang="en-US"/>
              <a:t>Click icon to add picture</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045FF5F4-EDD0-B531-3CF9-D30E990D68B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A68DADE2-4429-7483-47CD-46D38053D60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13D260BC-842A-6C94-4FF9-A278D6DF8704}"/>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50734727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r>
              <a:rPr lang="en-US"/>
              <a:t>Click icon to add picture</a:t>
            </a:r>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r>
              <a:rPr lang="en-US"/>
              <a:t>Click icon to add picture</a:t>
            </a:r>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r>
              <a:rPr lang="en-US"/>
              <a:t>Click icon to add picture</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r>
              <a:rPr lang="en-US"/>
              <a:t>Click icon to add picture</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r>
              <a:rPr lang="en-US"/>
              <a:t>Click icon to add picture</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endParaRPr lang="en-US"/>
          </a:p>
        </p:txBody>
      </p:sp>
      <p:grpSp>
        <p:nvGrpSpPr>
          <p:cNvPr id="2" name="Group 1">
            <a:extLst>
              <a:ext uri="{FF2B5EF4-FFF2-40B4-BE49-F238E27FC236}">
                <a16:creationId xmlns:a16="http://schemas.microsoft.com/office/drawing/2014/main" id="{2B17C2A6-95D8-651B-3C27-48FDE27A5E98}"/>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617A65C6-9CBD-2631-161D-BA1B04CB1E88}"/>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46092B0D-963F-3FD3-DE0C-9B7B5D897D09}"/>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10763710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mn-lt"/>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mn-lt"/>
              </a:defRPr>
            </a:lvl1pPr>
          </a:lstStyle>
          <a:p>
            <a:r>
              <a:rPr lang="en-US"/>
              <a:t>Click icon to add picture</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mn-lt"/>
              </a:defRPr>
            </a:lvl1pPr>
          </a:lstStyle>
          <a:p>
            <a:r>
              <a:rPr lang="en-US"/>
              <a:t>Click icon to add picture</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8" name="Group 7">
            <a:extLst>
              <a:ext uri="{FF2B5EF4-FFF2-40B4-BE49-F238E27FC236}">
                <a16:creationId xmlns:a16="http://schemas.microsoft.com/office/drawing/2014/main" id="{FFCBE9E9-3104-A313-9D52-D0E38E46E4FB}"/>
              </a:ext>
            </a:extLst>
          </p:cNvPr>
          <p:cNvGrpSpPr/>
          <p:nvPr/>
        </p:nvGrpSpPr>
        <p:grpSpPr>
          <a:xfrm>
            <a:off x="837885" y="6131555"/>
            <a:ext cx="1545336" cy="731520"/>
            <a:chOff x="837885" y="6131555"/>
            <a:chExt cx="1545336" cy="731520"/>
          </a:xfrm>
        </p:grpSpPr>
        <p:sp>
          <p:nvSpPr>
            <p:cNvPr id="9" name="Rectangle 8">
              <a:extLst>
                <a:ext uri="{FF2B5EF4-FFF2-40B4-BE49-F238E27FC236}">
                  <a16:creationId xmlns:a16="http://schemas.microsoft.com/office/drawing/2014/main" id="{F4041234-9E47-B323-7343-0CC6D4E7FF9E}"/>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0" name="Picture 9" descr="A blue and black logo&#10;&#10;Description automatically generated">
              <a:extLst>
                <a:ext uri="{FF2B5EF4-FFF2-40B4-BE49-F238E27FC236}">
                  <a16:creationId xmlns:a16="http://schemas.microsoft.com/office/drawing/2014/main" id="{D8C0C729-5665-A518-A822-1D1294E96D8F}"/>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08114914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mn-lt"/>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p:ph type="pic" sz="quarter" idx="23"/>
          </p:nvPr>
        </p:nvSpPr>
        <p:spPr>
          <a:xfrm>
            <a:off x="3593362" y="1684461"/>
            <a:ext cx="2373939" cy="1621608"/>
          </a:xfrm>
        </p:spPr>
        <p:txBody>
          <a:bodyPr/>
          <a:lstStyle>
            <a:lvl1pPr>
              <a:buNone/>
              <a:defRPr>
                <a:latin typeface="+mn-lt"/>
              </a:defRPr>
            </a:lvl1pPr>
          </a:lstStyle>
          <a:p>
            <a:r>
              <a:rPr lang="en-US"/>
              <a:t>Click icon to add picture</a:t>
            </a:r>
          </a:p>
        </p:txBody>
      </p:sp>
      <p:sp>
        <p:nvSpPr>
          <p:cNvPr id="25" name="Content Placeholder 2">
            <a:extLst>
              <a:ext uri="{FF2B5EF4-FFF2-40B4-BE49-F238E27FC236}">
                <a16:creationId xmlns:a16="http://schemas.microsoft.com/office/drawing/2014/main" id="{C03DF098-BB37-5848-9388-750D29EFC657}"/>
              </a:ext>
            </a:extLst>
          </p:cNvPr>
          <p:cNvSpPr>
            <a:spLocks noGrp="1"/>
          </p:cNvSpPr>
          <p:nvPr>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p:ph type="pic" sz="quarter" idx="26"/>
          </p:nvPr>
        </p:nvSpPr>
        <p:spPr>
          <a:xfrm>
            <a:off x="6237399" y="1684461"/>
            <a:ext cx="2373939" cy="1621608"/>
          </a:xfrm>
        </p:spPr>
        <p:txBody>
          <a:bodyPr/>
          <a:lstStyle>
            <a:lvl1pPr>
              <a:buNone/>
              <a:defRPr>
                <a:latin typeface="+mn-lt"/>
              </a:defRPr>
            </a:lvl1pPr>
          </a:lstStyle>
          <a:p>
            <a:r>
              <a:rPr lang="en-US"/>
              <a:t>Click icon to add picture</a:t>
            </a:r>
          </a:p>
        </p:txBody>
      </p:sp>
      <p:sp>
        <p:nvSpPr>
          <p:cNvPr id="35" name="Content Placeholder 2">
            <a:extLst>
              <a:ext uri="{FF2B5EF4-FFF2-40B4-BE49-F238E27FC236}">
                <a16:creationId xmlns:a16="http://schemas.microsoft.com/office/drawing/2014/main" id="{DEB8CCE3-3756-5947-84B2-DFCA00A013F6}"/>
              </a:ext>
            </a:extLst>
          </p:cNvPr>
          <p:cNvSpPr>
            <a:spLocks noGrp="1"/>
          </p:cNvSpPr>
          <p:nvPr>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a:buNone/>
              <a:defRPr>
                <a:latin typeface="+mn-lt"/>
              </a:defRPr>
            </a:lvl1pPr>
          </a:lstStyle>
          <a:p>
            <a:r>
              <a:rPr lang="en-US"/>
              <a:t>Click icon to add picture</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mn-lt"/>
              </a:defRPr>
            </a:lvl1pPr>
          </a:lstStyle>
          <a:p>
            <a:endParaRPr lang="en-US"/>
          </a:p>
        </p:txBody>
      </p:sp>
      <p:grpSp>
        <p:nvGrpSpPr>
          <p:cNvPr id="2" name="Group 1">
            <a:extLst>
              <a:ext uri="{FF2B5EF4-FFF2-40B4-BE49-F238E27FC236}">
                <a16:creationId xmlns:a16="http://schemas.microsoft.com/office/drawing/2014/main" id="{0D7535CB-0178-F53A-9877-CE2CB9A03E73}"/>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2A8AAB2-4816-BDAF-174A-BD99186A3067}"/>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4" name="Picture 3" descr="A blue and black logo&#10;&#10;Description automatically generated">
              <a:extLst>
                <a:ext uri="{FF2B5EF4-FFF2-40B4-BE49-F238E27FC236}">
                  <a16:creationId xmlns:a16="http://schemas.microsoft.com/office/drawing/2014/main" id="{C039237B-524D-D506-D9B3-078E547A4B47}"/>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257078174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mj-lt"/>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mn-lt"/>
              </a:defRPr>
            </a:lvl1pPr>
          </a:lstStyle>
          <a:p>
            <a:r>
              <a:rPr lang="en-US"/>
              <a:t>Click icon to add picture</a:t>
            </a: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mn-lt"/>
              </a:defRPr>
            </a:lvl1pPr>
          </a:lstStyle>
          <a:p>
            <a:r>
              <a:rPr lang="en-US"/>
              <a:t>Click icon to add picture</a:t>
            </a:r>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mn-lt"/>
              </a:defRPr>
            </a:lvl1pPr>
          </a:lstStyle>
          <a:p>
            <a:r>
              <a:rPr lang="en-US"/>
              <a:t>Click icon to add picture</a:t>
            </a:r>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mn-lt"/>
              </a:defRPr>
            </a:lvl1pPr>
          </a:lstStyle>
          <a:p>
            <a:r>
              <a:rPr lang="en-US"/>
              <a:t>Click icon to add picture</a:t>
            </a:r>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mn-lt"/>
              </a:defRPr>
            </a:lvl1pPr>
          </a:lstStyle>
          <a:p>
            <a:r>
              <a:rPr lang="en-US"/>
              <a:t>Click icon to add picture</a:t>
            </a:r>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mn-lt"/>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4A51473-07D6-D837-7410-4DB6F372B5FD}"/>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C48B8890-8053-5C7F-0701-FD74006EC005}"/>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218F3F30-20B0-8694-4E53-D7284AB91635}"/>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95588103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atin typeface="+mj-lt"/>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mn-lt"/>
                <a:ea typeface="Roboto" panose="02000000000000000000" pitchFamily="2" charset="0"/>
              </a:defRPr>
            </a:lvl1pPr>
            <a:lvl2pPr marL="685800" indent="-228600">
              <a:buClr>
                <a:schemeClr val="tx2"/>
              </a:buClr>
              <a:buSzPct val="100000"/>
              <a:buFont typeface="Arial" panose="020B0604020202020204" pitchFamily="34" charset="0"/>
              <a:buChar char="‒"/>
              <a:defRPr>
                <a:latin typeface="+mn-lt"/>
                <a:ea typeface="Roboto" panose="02000000000000000000" pitchFamily="2" charset="0"/>
              </a:defRPr>
            </a:lvl2pPr>
            <a:lvl3pPr marL="1143000" indent="-228600">
              <a:buClr>
                <a:schemeClr val="tx2"/>
              </a:buClr>
              <a:buSzPct val="100000"/>
              <a:buFont typeface="Roboto" panose="02000000000000000000" pitchFamily="2" charset="0"/>
              <a:buChar char="•"/>
              <a:defRPr>
                <a:latin typeface="+mn-lt"/>
                <a:ea typeface="Roboto" panose="02000000000000000000" pitchFamily="2" charset="0"/>
              </a:defRPr>
            </a:lvl3pPr>
            <a:lvl4pPr marL="1600200" indent="-228600">
              <a:buClr>
                <a:schemeClr val="tx2"/>
              </a:buClr>
              <a:buSzPct val="100000"/>
              <a:buFont typeface="Roboto" panose="02000000000000000000" pitchFamily="2" charset="0"/>
              <a:buChar char="―"/>
              <a:defRPr>
                <a:latin typeface="+mn-lt"/>
                <a:ea typeface="Roboto" panose="02000000000000000000" pitchFamily="2" charset="0"/>
              </a:defRPr>
            </a:lvl4pPr>
            <a:lvl5pPr marL="2057400" indent="-228600">
              <a:buClr>
                <a:schemeClr val="tx2"/>
              </a:buClr>
              <a:buSzPct val="100000"/>
              <a:buFont typeface="Arial" panose="020B0604020202020204" pitchFamily="34" charset="0"/>
              <a:buChar char="•"/>
              <a:defRPr>
                <a:latin typeface="+mn-lt"/>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2" name="Group 1">
            <a:extLst>
              <a:ext uri="{FF2B5EF4-FFF2-40B4-BE49-F238E27FC236}">
                <a16:creationId xmlns:a16="http://schemas.microsoft.com/office/drawing/2014/main" id="{8F20CCDA-849F-99A9-535D-092409D65975}"/>
              </a:ext>
            </a:extLst>
          </p:cNvPr>
          <p:cNvGrpSpPr/>
          <p:nvPr/>
        </p:nvGrpSpPr>
        <p:grpSpPr>
          <a:xfrm>
            <a:off x="837885" y="6131555"/>
            <a:ext cx="1545336" cy="731520"/>
            <a:chOff x="837885" y="6131555"/>
            <a:chExt cx="1545336" cy="731520"/>
          </a:xfrm>
        </p:grpSpPr>
        <p:sp>
          <p:nvSpPr>
            <p:cNvPr id="3" name="Rectangle 2">
              <a:extLst>
                <a:ext uri="{FF2B5EF4-FFF2-40B4-BE49-F238E27FC236}">
                  <a16:creationId xmlns:a16="http://schemas.microsoft.com/office/drawing/2014/main" id="{D0316FEC-F950-2889-9DB3-57376F9EA0A3}"/>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black logo&#10;&#10;Description automatically generated">
              <a:extLst>
                <a:ext uri="{FF2B5EF4-FFF2-40B4-BE49-F238E27FC236}">
                  <a16:creationId xmlns:a16="http://schemas.microsoft.com/office/drawing/2014/main" id="{66F92214-4129-6E0B-F668-AC8C29341122}"/>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848103157"/>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mj-lt"/>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mn-lt"/>
                <a:ea typeface="Roboto" panose="02000000000000000000" pitchFamily="2" charset="0"/>
              </a:defRPr>
            </a:lvl1pPr>
            <a:lvl2pPr marL="685800" indent="-228600">
              <a:buClr>
                <a:schemeClr val="tx2"/>
              </a:buClr>
              <a:buFont typeface="Roboto" panose="02000000000000000000" pitchFamily="2" charset="0"/>
              <a:buChar char="–"/>
              <a:defRPr>
                <a:latin typeface="+mn-lt"/>
                <a:ea typeface="Roboto" panose="02000000000000000000" pitchFamily="2" charset="0"/>
              </a:defRPr>
            </a:lvl2pPr>
            <a:lvl3pPr>
              <a:buClr>
                <a:schemeClr val="tx2"/>
              </a:buClr>
              <a:defRPr>
                <a:latin typeface="+mn-lt"/>
                <a:ea typeface="Roboto" panose="02000000000000000000" pitchFamily="2" charset="0"/>
              </a:defRPr>
            </a:lvl3pPr>
            <a:lvl4pPr marL="1600200" indent="-228600">
              <a:buClr>
                <a:schemeClr val="tx2"/>
              </a:buClr>
              <a:buFont typeface="Arial" panose="020B0604020202020204" pitchFamily="34" charset="0"/>
              <a:buChar char="‒"/>
              <a:defRPr>
                <a:latin typeface="+mn-lt"/>
                <a:ea typeface="Roboto" panose="02000000000000000000" pitchFamily="2" charset="0"/>
              </a:defRPr>
            </a:lvl4pPr>
            <a:lvl5pPr marL="2057400" indent="-228600">
              <a:buClr>
                <a:schemeClr val="tx2"/>
              </a:buClr>
              <a:buFont typeface="Arial" panose="020B0604020202020204" pitchFamily="34" charset="0"/>
              <a:buChar char="•"/>
              <a:defRPr>
                <a:latin typeface="+mn-lt"/>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5" name="Group 4">
            <a:extLst>
              <a:ext uri="{FF2B5EF4-FFF2-40B4-BE49-F238E27FC236}">
                <a16:creationId xmlns:a16="http://schemas.microsoft.com/office/drawing/2014/main" id="{B81FEDDB-42AA-2985-A349-98DCBE8CFF5C}"/>
              </a:ext>
            </a:extLst>
          </p:cNvPr>
          <p:cNvGrpSpPr/>
          <p:nvPr/>
        </p:nvGrpSpPr>
        <p:grpSpPr>
          <a:xfrm>
            <a:off x="837885" y="6131555"/>
            <a:ext cx="1545336" cy="731520"/>
            <a:chOff x="837885" y="6131555"/>
            <a:chExt cx="1545336" cy="731520"/>
          </a:xfrm>
        </p:grpSpPr>
        <p:sp>
          <p:nvSpPr>
            <p:cNvPr id="7" name="Rectangle 6">
              <a:extLst>
                <a:ext uri="{FF2B5EF4-FFF2-40B4-BE49-F238E27FC236}">
                  <a16:creationId xmlns:a16="http://schemas.microsoft.com/office/drawing/2014/main" id="{9B4C4378-81A4-BB2E-F9D2-F0129044B5F0}"/>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a:extLst>
                <a:ext uri="{FF2B5EF4-FFF2-40B4-BE49-F238E27FC236}">
                  <a16:creationId xmlns:a16="http://schemas.microsoft.com/office/drawing/2014/main" id="{6E5E0209-0EBF-51EE-AF49-332611D51C4B}"/>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381036838"/>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lvl1pPr>
              <a:defRPr>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a:defRPr>
                <a:latin typeface="+mn-lt"/>
              </a:defRPr>
            </a:lvl1pPr>
          </a:lstStyle>
          <a:p>
            <a:r>
              <a:rPr lang="en-US"/>
              <a:t>Click icon to add chart</a:t>
            </a:r>
          </a:p>
        </p:txBody>
      </p:sp>
      <p:sp>
        <p:nvSpPr>
          <p:cNvPr id="12" name="Rectangle 11">
            <a:extLst>
              <a:ext uri="{FF2B5EF4-FFF2-40B4-BE49-F238E27FC236}">
                <a16:creationId xmlns:a16="http://schemas.microsoft.com/office/drawing/2014/main" id="{1F56D074-0631-F846-A2A3-4A39FEAEFDD7}"/>
              </a:ext>
            </a:extLst>
          </p:cNvPr>
          <p:cNvSpPr/>
          <p:nvPr/>
        </p:nvSpPr>
        <p:spPr>
          <a:xfrm>
            <a:off x="0" y="6389511"/>
            <a:ext cx="12192000" cy="468489"/>
          </a:xfrm>
          <a:prstGeom prst="rect">
            <a:avLst/>
          </a:prstGeom>
          <a:solidFill>
            <a:srgbClr val="00B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endParaRPr lang="en-US"/>
          </a:p>
        </p:txBody>
      </p:sp>
      <p:grpSp>
        <p:nvGrpSpPr>
          <p:cNvPr id="3" name="Group 2">
            <a:extLst>
              <a:ext uri="{FF2B5EF4-FFF2-40B4-BE49-F238E27FC236}">
                <a16:creationId xmlns:a16="http://schemas.microsoft.com/office/drawing/2014/main" id="{F6DE1D4B-38C9-C314-3586-15A0B06E3711}"/>
              </a:ext>
            </a:extLst>
          </p:cNvPr>
          <p:cNvGrpSpPr/>
          <p:nvPr/>
        </p:nvGrpSpPr>
        <p:grpSpPr>
          <a:xfrm>
            <a:off x="837885" y="6131555"/>
            <a:ext cx="1545336" cy="731520"/>
            <a:chOff x="837885" y="6131555"/>
            <a:chExt cx="1545336" cy="731520"/>
          </a:xfrm>
        </p:grpSpPr>
        <p:sp>
          <p:nvSpPr>
            <p:cNvPr id="4" name="Rectangle 3">
              <a:extLst>
                <a:ext uri="{FF2B5EF4-FFF2-40B4-BE49-F238E27FC236}">
                  <a16:creationId xmlns:a16="http://schemas.microsoft.com/office/drawing/2014/main" id="{D2FC39F4-E28A-7A7C-D9B7-9CF155899ABB}"/>
                </a:ext>
              </a:extLst>
            </p:cNvPr>
            <p:cNvSpPr/>
            <p:nvPr userDrawn="1"/>
          </p:nvSpPr>
          <p:spPr>
            <a:xfrm>
              <a:off x="837885" y="6131555"/>
              <a:ext cx="1545336" cy="731520"/>
            </a:xfrm>
            <a:prstGeom prst="rect">
              <a:avLst/>
            </a:prstGeom>
            <a:solidFill>
              <a:schemeClr val="bg1"/>
            </a:solidFill>
            <a:ln>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black logo&#10;&#10;Description automatically generated">
              <a:extLst>
                <a:ext uri="{FF2B5EF4-FFF2-40B4-BE49-F238E27FC236}">
                  <a16:creationId xmlns:a16="http://schemas.microsoft.com/office/drawing/2014/main" id="{CDBF2973-97A4-84D4-E75A-67AA444EF5E3}"/>
                </a:ext>
              </a:extLst>
            </p:cNvPr>
            <p:cNvPicPr>
              <a:picLocks noChangeAspect="1"/>
            </p:cNvPicPr>
            <p:nvPr userDrawn="1"/>
          </p:nvPicPr>
          <p:blipFill>
            <a:blip r:embed="rId2"/>
            <a:stretch>
              <a:fillRect/>
            </a:stretch>
          </p:blipFill>
          <p:spPr>
            <a:xfrm>
              <a:off x="942314" y="6185560"/>
              <a:ext cx="1336477" cy="623509"/>
            </a:xfrm>
            <a:prstGeom prst="rect">
              <a:avLst/>
            </a:prstGeom>
          </p:spPr>
        </p:pic>
      </p:grpSp>
    </p:spTree>
    <p:extLst>
      <p:ext uri="{BB962C8B-B14F-4D97-AF65-F5344CB8AC3E}">
        <p14:creationId xmlns:p14="http://schemas.microsoft.com/office/powerpoint/2010/main" val="150398407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endParaRPr lang="en-US"/>
          </a:p>
        </p:txBody>
      </p:sp>
      <p:grpSp>
        <p:nvGrpSpPr>
          <p:cNvPr id="7" name="Group 6">
            <a:extLst>
              <a:ext uri="{FF2B5EF4-FFF2-40B4-BE49-F238E27FC236}">
                <a16:creationId xmlns:a16="http://schemas.microsoft.com/office/drawing/2014/main" id="{5BC344CD-3A5C-A1CE-3422-369F7CE17585}"/>
              </a:ext>
            </a:extLst>
          </p:cNvPr>
          <p:cNvGrpSpPr/>
          <p:nvPr/>
        </p:nvGrpSpPr>
        <p:grpSpPr>
          <a:xfrm>
            <a:off x="8628383" y="0"/>
            <a:ext cx="2704069" cy="1279542"/>
            <a:chOff x="837884" y="6131555"/>
            <a:chExt cx="2704069" cy="1279542"/>
          </a:xfrm>
        </p:grpSpPr>
        <p:sp>
          <p:nvSpPr>
            <p:cNvPr id="8" name="Rectangle 7">
              <a:extLst>
                <a:ext uri="{FF2B5EF4-FFF2-40B4-BE49-F238E27FC236}">
                  <a16:creationId xmlns:a16="http://schemas.microsoft.com/office/drawing/2014/main" id="{6CFD1B07-3F4D-87CF-1034-304AEAA5B6F9}"/>
                </a:ext>
              </a:extLst>
            </p:cNvPr>
            <p:cNvSpPr/>
            <p:nvPr userDrawn="1"/>
          </p:nvSpPr>
          <p:spPr>
            <a:xfrm>
              <a:off x="837884" y="6131555"/>
              <a:ext cx="2704069" cy="12795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black logo&#10;&#10;Description automatically generated">
              <a:extLst>
                <a:ext uri="{FF2B5EF4-FFF2-40B4-BE49-F238E27FC236}">
                  <a16:creationId xmlns:a16="http://schemas.microsoft.com/office/drawing/2014/main" id="{144C00CD-91DF-56BC-F056-E9929F5A4447}"/>
                </a:ext>
              </a:extLst>
            </p:cNvPr>
            <p:cNvPicPr>
              <a:picLocks noChangeAspect="1"/>
            </p:cNvPicPr>
            <p:nvPr userDrawn="1"/>
          </p:nvPicPr>
          <p:blipFill>
            <a:blip r:embed="rId2"/>
            <a:stretch>
              <a:fillRect/>
            </a:stretch>
          </p:blipFill>
          <p:spPr>
            <a:xfrm>
              <a:off x="942314" y="6174271"/>
              <a:ext cx="2512560" cy="1172189"/>
            </a:xfrm>
            <a:prstGeom prst="rect">
              <a:avLst/>
            </a:prstGeom>
          </p:spPr>
        </p:pic>
      </p:grpSp>
    </p:spTree>
    <p:extLst>
      <p:ext uri="{BB962C8B-B14F-4D97-AF65-F5344CB8AC3E}">
        <p14:creationId xmlns:p14="http://schemas.microsoft.com/office/powerpoint/2010/main" val="1499557660"/>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theme" Target="../theme/theme4.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theme" Target="../theme/theme7.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slideLayout" Target="../slideLayouts/slideLayout159.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slideLayout" Target="../slideLayouts/slideLayout152.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8" Type="http://schemas.openxmlformats.org/officeDocument/2006/relationships/slideLayout" Target="../slideLayouts/slideLayout129.xml"/><Relationship Id="rId3"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581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4237"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720" r:id="rId39"/>
    <p:sldLayoutId id="2147484195" r:id="rId40"/>
    <p:sldLayoutId id="2147484236" r:id="rId41"/>
    <p:sldLayoutId id="2147484238" r:id="rId4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A34D5-D47F-35D4-F19B-045BD2648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9BD68-C886-3245-C193-28B04FBBF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25AA7-8FCF-7766-22ED-AF2CC873C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E4A6B1C6-F297-6BA5-BCE7-F665B7CA9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9EF841-05FB-68E8-9C21-9AC56F8F9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9BCFBF-8528-400E-B715-0D6B7E336B1B}" type="slidenum">
              <a:rPr lang="en-US" smtClean="0"/>
              <a:t>‹#›</a:t>
            </a:fld>
            <a:endParaRPr lang="en-US"/>
          </a:p>
        </p:txBody>
      </p:sp>
    </p:spTree>
    <p:extLst>
      <p:ext uri="{BB962C8B-B14F-4D97-AF65-F5344CB8AC3E}">
        <p14:creationId xmlns:p14="http://schemas.microsoft.com/office/powerpoint/2010/main" val="8054914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C14C-A143-42F5-B247-D0E800131009}" type="datetimeFigureOut">
              <a:rPr lang="en-US" smtClean="0"/>
              <a:t>4/21/2026</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3D32D-F1BC-4E9C-97E1-36CFF5B22341}" type="slidenum">
              <a:rPr lang="en-US" smtClean="0"/>
              <a:t>‹#›</a:t>
            </a:fld>
            <a:endParaRPr lang="en-US"/>
          </a:p>
        </p:txBody>
      </p:sp>
    </p:spTree>
    <p:extLst>
      <p:ext uri="{BB962C8B-B14F-4D97-AF65-F5344CB8AC3E}">
        <p14:creationId xmlns:p14="http://schemas.microsoft.com/office/powerpoint/2010/main" val="254112548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61066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4038600" y="6356352"/>
            <a:ext cx="4114800" cy="365125"/>
          </a:xfrm>
          <a:prstGeom prst="rect">
            <a:avLst/>
          </a:prstGeom>
        </p:spPr>
        <p:txBody>
          <a:bodyPr/>
          <a:lstStyle>
            <a:lvl1pPr>
              <a:defRPr sz="1400">
                <a:solidFill>
                  <a:schemeClr val="bg1">
                    <a:lumMod val="50000"/>
                  </a:schemeClr>
                </a:solidFill>
              </a:defRPr>
            </a:lvl1pPr>
          </a:lstStyle>
          <a:p>
            <a:pPr algn="ctr"/>
            <a:endParaRPr lang="en-US"/>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8610600" y="6356352"/>
            <a:ext cx="27432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203297768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p:hf sldNum="0" hdr="0" ftr="0" dt="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2024217"/>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79757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 id="2147484117" r:id="rId21"/>
    <p:sldLayoutId id="2147484118" r:id="rId22"/>
    <p:sldLayoutId id="2147484119" r:id="rId23"/>
    <p:sldLayoutId id="2147484120" r:id="rId24"/>
    <p:sldLayoutId id="2147484121" r:id="rId25"/>
    <p:sldLayoutId id="2147484122" r:id="rId26"/>
    <p:sldLayoutId id="2147484123" r:id="rId27"/>
    <p:sldLayoutId id="2147484124" r:id="rId28"/>
    <p:sldLayoutId id="2147484125" r:id="rId29"/>
    <p:sldLayoutId id="2147484126" r:id="rId30"/>
    <p:sldLayoutId id="2147484127" r:id="rId31"/>
    <p:sldLayoutId id="2147484128" r:id="rId32"/>
    <p:sldLayoutId id="2147484129" r:id="rId33"/>
    <p:sldLayoutId id="2147484130" r:id="rId34"/>
    <p:sldLayoutId id="2147484131" r:id="rId35"/>
    <p:sldLayoutId id="2147484132" r:id="rId36"/>
    <p:sldLayoutId id="2147484133" r:id="rId37"/>
    <p:sldLayoutId id="2147484134" r:id="rId38"/>
  </p:sldLayoutIdLst>
  <p:hf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7.png"/><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ncer.gov/about-cancer/diagnosis-staging/stagin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hyperlink" Target="http://www.iowacancerregistry.org/99" TargetMode="External"/><Relationship Id="rId7" Type="http://schemas.openxmlformats.org/officeDocument/2006/relationships/hyperlink" Target="mailto:ICR-Media@uiowa.edu"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mailto:ICR-99countiesproject@uiowa.edu"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chart" Target="../charts/chart5.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07.xml"/><Relationship Id="rId4" Type="http://schemas.openxmlformats.org/officeDocument/2006/relationships/hyperlink" Target="https://hhs.iowa.gov/public-health/cancer/cfy"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s://www.uspreventiveservicestaskforce.org/uspstf/recommendation/prostate-cancer-screening" TargetMode="External"/><Relationship Id="rId2" Type="http://schemas.openxmlformats.org/officeDocument/2006/relationships/hyperlink" Target="https://www.cancer.org/cancer/types/prostate-cancer/detection-diagnosis-staging/acs-recommendations.html" TargetMode="Externa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8" Type="http://schemas.openxmlformats.org/officeDocument/2006/relationships/hyperlink" Target="https://canceriowa.org/radon/" TargetMode="External"/><Relationship Id="rId3" Type="http://schemas.openxmlformats.org/officeDocument/2006/relationships/image" Target="../media/image53.png"/><Relationship Id="rId7" Type="http://schemas.openxmlformats.org/officeDocument/2006/relationships/hyperlink" Target="https://hhs.iowa.gov/radiological-health/radon"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hyperlink" Target="https://hhs.iowa.gov/public-health/cancer/colorectal-cancer-screening-program" TargetMode="External"/><Relationship Id="rId2" Type="http://schemas.openxmlformats.org/officeDocument/2006/relationships/notesSlide" Target="../notesSlides/notesSlide32.xml"/><Relationship Id="rId1" Type="http://schemas.openxmlformats.org/officeDocument/2006/relationships/slideLayout" Target="../slideLayouts/slideLayout107.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hyperlink" Target="https://shri.public-health.uiowa.edu/wp-content/uploads/2023/06/Skin-Melanoma_FINAL.pdf"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s>
</file>

<file path=ppt/slides/_rels/slide5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7.png"/><Relationship Id="rId21" Type="http://schemas.openxmlformats.org/officeDocument/2006/relationships/image" Target="../media/image93.jpe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35.xml"/><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83.png"/><Relationship Id="rId5" Type="http://schemas.openxmlformats.org/officeDocument/2006/relationships/image" Target="../media/image53.png"/><Relationship Id="rId15" Type="http://schemas.openxmlformats.org/officeDocument/2006/relationships/image" Target="../media/image87.png"/><Relationship Id="rId23" Type="http://schemas.openxmlformats.org/officeDocument/2006/relationships/image" Target="../media/image95.svg"/><Relationship Id="rId10" Type="http://schemas.openxmlformats.org/officeDocument/2006/relationships/image" Target="../media/image82.svg"/><Relationship Id="rId19" Type="http://schemas.openxmlformats.org/officeDocument/2006/relationships/image" Target="../media/image91.png"/><Relationship Id="rId4" Type="http://schemas.openxmlformats.org/officeDocument/2006/relationships/image" Target="../media/image78.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cscancerrisk360.cancer.org/"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hyperlink" Target="http://www.canceriowa.org/" TargetMode="External"/><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hyperlink" Target="https://canceriowa.org/iowa-cancer-plan/" TargetMode="External"/><Relationship Id="rId5" Type="http://schemas.openxmlformats.org/officeDocument/2006/relationships/hyperlink" Target="https://hhs.iowa.gov/public-health/cancer" TargetMode="External"/><Relationship Id="rId4" Type="http://schemas.openxmlformats.org/officeDocument/2006/relationships/image" Target="../media/image7.svg"/><Relationship Id="rId9"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16.xml"/><Relationship Id="rId5" Type="http://schemas.openxmlformats.org/officeDocument/2006/relationships/image" Target="../media/image103.png"/><Relationship Id="rId4" Type="http://schemas.openxmlformats.org/officeDocument/2006/relationships/hyperlink" Target="https://canceriowa.org/iowa-cancer-pla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hyperlink" Target="http://www.fightcancer.org/"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104.png"/><Relationship Id="rId4" Type="http://schemas.openxmlformats.org/officeDocument/2006/relationships/hyperlink" Target="https://www.legis.iowa.gov/legislators/find"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mgmc.org/directions/east-building/" TargetMode="External"/><Relationship Id="rId2" Type="http://schemas.openxmlformats.org/officeDocument/2006/relationships/hyperlink" Target="https://www.mgmc.org/healthy-living/immunization-clinics/" TargetMode="Externa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8" Type="http://schemas.openxmlformats.org/officeDocument/2006/relationships/hyperlink" Target="https://www.storycountyiowa.gov/207/Private-Wells" TargetMode="External"/><Relationship Id="rId3" Type="http://schemas.openxmlformats.org/officeDocument/2006/relationships/hyperlink" Target="https://hhs.iowa.gov/public-health/environmental-health/grants-counties-water-well-program" TargetMode="External"/><Relationship Id="rId7" Type="http://schemas.openxmlformats.org/officeDocument/2006/relationships/hyperlink" Target="mailto:healthweb@storycountyiowa.gov" TargetMode="External"/><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hyperlink" Target="https://www.iowadnr.gov/environmental-protection/water-quality/private-well-program/well-testing" TargetMode="External"/><Relationship Id="rId5" Type="http://schemas.openxmlformats.org/officeDocument/2006/relationships/hyperlink" Target="https://hhs.iowa.gov/public-health/environmental-health/private-well-grants" TargetMode="External"/><Relationship Id="rId4" Type="http://schemas.openxmlformats.org/officeDocument/2006/relationships/hyperlink" Target="https://www.watersystemscouncil.org/download/wellcare_information_sheets/potential_groundwater_contaminant_information_sheets/Bacteria.pdf"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hyperlink" Target="http://www.iowacancerregistry.org/99"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4.png"/><Relationship Id="rId3" Type="http://schemas.openxmlformats.org/officeDocument/2006/relationships/hyperlink" Target="https://aghealth.nih.gov/" TargetMode="External"/><Relationship Id="rId7" Type="http://schemas.openxmlformats.org/officeDocument/2006/relationships/hyperlink" Target="https://ceee.uni.edu/" TargetMode="External"/><Relationship Id="rId12" Type="http://schemas.openxmlformats.org/officeDocument/2006/relationships/image" Target="../media/image1.png"/><Relationship Id="rId2" Type="http://schemas.openxmlformats.org/officeDocument/2006/relationships/hyperlink" Target="mailto:ICR-CancerConcerns@uiowa.edu" TargetMode="External"/><Relationship Id="rId1" Type="http://schemas.openxmlformats.org/officeDocument/2006/relationships/slideLayout" Target="../slideLayouts/slideLayout23.xml"/><Relationship Id="rId6" Type="http://schemas.openxmlformats.org/officeDocument/2006/relationships/hyperlink" Target="https://cheec.uiowa.edu/" TargetMode="External"/><Relationship Id="rId11" Type="http://schemas.openxmlformats.org/officeDocument/2006/relationships/image" Target="../media/image110.png"/><Relationship Id="rId5" Type="http://schemas.openxmlformats.org/officeDocument/2006/relationships/hyperlink" Target="https://hhs.iowa.gov/public-health/environmental-health/grants-counties-water-well-program" TargetMode="External"/><Relationship Id="rId10" Type="http://schemas.openxmlformats.org/officeDocument/2006/relationships/image" Target="../media/image24.png"/><Relationship Id="rId4" Type="http://schemas.openxmlformats.org/officeDocument/2006/relationships/hyperlink" Target="https://ehsrc.public-health.uiowa.edu/communityengagement/resources-information/" TargetMode="External"/><Relationship Id="rId9" Type="http://schemas.openxmlformats.org/officeDocument/2006/relationships/image" Target="../media/image109.png"/><Relationship Id="rId14" Type="http://schemas.openxmlformats.org/officeDocument/2006/relationships/image" Target="../media/image5.svg"/></Relationships>
</file>

<file path=ppt/slides/_rels/slide75.xml.rels><?xml version="1.0" encoding="UTF-8" standalone="yes"?>
<Relationships xmlns="http://schemas.openxmlformats.org/package/2006/relationships"><Relationship Id="rId8" Type="http://schemas.openxmlformats.org/officeDocument/2006/relationships/hyperlink" Target="https://iphprp.org/wp-content/uploads/2026/02/Interim-Progress-Report-Cancer-Driver-Project-Feb-2026-final-.pdf" TargetMode="External"/><Relationship Id="rId3" Type="http://schemas.openxmlformats.org/officeDocument/2006/relationships/image" Target="../media/image13.png"/><Relationship Id="rId7" Type="http://schemas.openxmlformats.org/officeDocument/2006/relationships/hyperlink" Target="https://iphprp.org/cancer-drivers-in-iowa/" TargetMode="External"/><Relationship Id="rId2" Type="http://schemas.openxmlformats.org/officeDocument/2006/relationships/notesSlide" Target="../notesSlides/notesSlide44.xml"/><Relationship Id="rId1" Type="http://schemas.openxmlformats.org/officeDocument/2006/relationships/slideLayout" Target="../slideLayouts/slideLayout13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hyperlink" Target="https://www.iaenvironment.org/our-work/cancer-and-environmental-risk-factors-in-iowa/" TargetMode="External"/><Relationship Id="rId9" Type="http://schemas.openxmlformats.org/officeDocument/2006/relationships/image" Target="../media/image11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D02C2C-595F-3D81-1E28-23EEA47435C8}"/>
              </a:ext>
            </a:extLst>
          </p:cNvPr>
          <p:cNvSpPr/>
          <p:nvPr/>
        </p:nvSpPr>
        <p:spPr>
          <a:xfrm>
            <a:off x="1079500" y="3245974"/>
            <a:ext cx="4239752" cy="71260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8D3D1653-C74C-0661-CE1F-38BA42FFBFAD}"/>
              </a:ext>
            </a:extLst>
          </p:cNvPr>
          <p:cNvSpPr/>
          <p:nvPr/>
        </p:nvSpPr>
        <p:spPr>
          <a:xfrm>
            <a:off x="1079501" y="2418736"/>
            <a:ext cx="3014980" cy="71260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033331E4-D5E9-0329-9B62-937C08296561}"/>
              </a:ext>
            </a:extLst>
          </p:cNvPr>
          <p:cNvSpPr>
            <a:spLocks noGrp="1"/>
          </p:cNvSpPr>
          <p:nvPr>
            <p:ph type="subTitle" idx="1"/>
          </p:nvPr>
        </p:nvSpPr>
        <p:spPr>
          <a:xfrm>
            <a:off x="974725" y="4201626"/>
            <a:ext cx="9144000" cy="865674"/>
          </a:xfrm>
        </p:spPr>
        <p:txBody>
          <a:bodyPr>
            <a:normAutofit/>
          </a:bodyPr>
          <a:lstStyle/>
          <a:p>
            <a:r>
              <a:rPr lang="en-US" sz="3000" i="1">
                <a:latin typeface="Segoe UI Semibold" panose="020B0702040204020203" pitchFamily="34" charset="0"/>
                <a:cs typeface="Segoe UI Semibold" panose="020B0702040204020203" pitchFamily="34" charset="0"/>
              </a:rPr>
              <a:t>Whitney Zahnd, PhD</a:t>
            </a:r>
            <a:endParaRPr lang="en-US" sz="3000" b="0" i="1">
              <a:latin typeface="Segoe UI Semibold" panose="020B0702040204020203" pitchFamily="34" charset="0"/>
              <a:cs typeface="Segoe UI Semibold" panose="020B0702040204020203" pitchFamily="34" charset="0"/>
            </a:endParaRPr>
          </a:p>
          <a:p>
            <a:endParaRPr lang="en-US" sz="2400"/>
          </a:p>
          <a:p>
            <a:endParaRPr lang="en-US" sz="2400"/>
          </a:p>
          <a:p>
            <a:endParaRPr lang="en-US"/>
          </a:p>
          <a:p>
            <a:endParaRPr lang="en-US"/>
          </a:p>
        </p:txBody>
      </p:sp>
      <p:sp>
        <p:nvSpPr>
          <p:cNvPr id="4" name="Text Placeholder 3">
            <a:extLst>
              <a:ext uri="{FF2B5EF4-FFF2-40B4-BE49-F238E27FC236}">
                <a16:creationId xmlns:a16="http://schemas.microsoft.com/office/drawing/2014/main" id="{BA11E030-626D-41E5-1707-18DC57982946}"/>
              </a:ext>
            </a:extLst>
          </p:cNvPr>
          <p:cNvSpPr>
            <a:spLocks noGrp="1"/>
          </p:cNvSpPr>
          <p:nvPr>
            <p:ph type="body" sz="quarter" idx="10"/>
          </p:nvPr>
        </p:nvSpPr>
        <p:spPr>
          <a:xfrm>
            <a:off x="974725" y="4998250"/>
            <a:ext cx="9144000" cy="463108"/>
          </a:xfrm>
        </p:spPr>
        <p:txBody>
          <a:bodyPr>
            <a:normAutofit/>
          </a:bodyPr>
          <a:lstStyle/>
          <a:p>
            <a:r>
              <a:rPr lang="en-US" sz="3000">
                <a:latin typeface="Segoe UI Semibold" panose="020B0702040204020203" pitchFamily="34" charset="0"/>
                <a:cs typeface="Segoe UI Semibold" panose="020B0702040204020203" pitchFamily="34" charset="0"/>
              </a:rPr>
              <a:t>April 21, 2026</a:t>
            </a:r>
          </a:p>
        </p:txBody>
      </p:sp>
      <p:sp>
        <p:nvSpPr>
          <p:cNvPr id="2" name="Title 1">
            <a:extLst>
              <a:ext uri="{FF2B5EF4-FFF2-40B4-BE49-F238E27FC236}">
                <a16:creationId xmlns:a16="http://schemas.microsoft.com/office/drawing/2014/main" id="{5B6B5B25-AE85-3A38-B619-150BDA0090AD}"/>
              </a:ext>
            </a:extLst>
          </p:cNvPr>
          <p:cNvSpPr>
            <a:spLocks noGrp="1"/>
          </p:cNvSpPr>
          <p:nvPr>
            <p:ph type="ctrTitle"/>
          </p:nvPr>
        </p:nvSpPr>
        <p:spPr>
          <a:xfrm>
            <a:off x="974725" y="2146300"/>
            <a:ext cx="10137775" cy="1971976"/>
          </a:xfrm>
          <a:ln w="38100">
            <a:solidFill>
              <a:schemeClr val="tx1"/>
            </a:solidFill>
          </a:ln>
        </p:spPr>
        <p:txBody>
          <a:bodyPr lIns="182880" tIns="182880" rIns="182880" bIns="182880" anchor="ctr" anchorCtr="0">
            <a:normAutofit/>
          </a:bodyPr>
          <a:lstStyle/>
          <a:p>
            <a:pPr>
              <a:lnSpc>
                <a:spcPct val="110000"/>
              </a:lnSpc>
            </a:pPr>
            <a:r>
              <a:rPr lang="en-US" sz="4800">
                <a:latin typeface="Segoe UI Black" panose="020B0A02040204020203" pitchFamily="34" charset="0"/>
                <a:ea typeface="Segoe UI Black" panose="020B0A02040204020203" pitchFamily="34" charset="0"/>
                <a:cs typeface="Segoe UI" panose="020B0502040204020203" pitchFamily="34" charset="0"/>
              </a:rPr>
              <a:t>Cancer in </a:t>
            </a:r>
            <a:br>
              <a:rPr lang="en-US" sz="4800">
                <a:latin typeface="Segoe UI Black" panose="020B0A02040204020203" pitchFamily="34" charset="0"/>
                <a:ea typeface="Segoe UI Black" panose="020B0A02040204020203" pitchFamily="34" charset="0"/>
                <a:cs typeface="Segoe UI" panose="020B0502040204020203" pitchFamily="34" charset="0"/>
              </a:rPr>
            </a:br>
            <a:r>
              <a:rPr lang="en-US" sz="4800">
                <a:latin typeface="Segoe UI Black" panose="020B0A02040204020203" pitchFamily="34" charset="0"/>
                <a:ea typeface="Segoe UI Black" panose="020B0A02040204020203" pitchFamily="34" charset="0"/>
                <a:cs typeface="Segoe UI" panose="020B0502040204020203" pitchFamily="34" charset="0"/>
              </a:rPr>
              <a:t>Story County</a:t>
            </a:r>
          </a:p>
        </p:txBody>
      </p:sp>
    </p:spTree>
    <p:extLst>
      <p:ext uri="{BB962C8B-B14F-4D97-AF65-F5344CB8AC3E}">
        <p14:creationId xmlns:p14="http://schemas.microsoft.com/office/powerpoint/2010/main" val="414447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5A88-DA64-B198-60C2-2CE233F40AF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3D8749B-3F39-14D1-9031-9AFD910E9254}"/>
              </a:ext>
            </a:extLst>
          </p:cNvPr>
          <p:cNvSpPr/>
          <p:nvPr/>
        </p:nvSpPr>
        <p:spPr>
          <a:xfrm>
            <a:off x="65482" y="1003427"/>
            <a:ext cx="6886280" cy="5759323"/>
          </a:xfrm>
          <a:prstGeom prst="roundRect">
            <a:avLst>
              <a:gd name="adj" fmla="val 6023"/>
            </a:avLst>
          </a:prstGeom>
          <a:solidFill>
            <a:schemeClr val="bg1">
              <a:lumMod val="95000"/>
            </a:schemeClr>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nvGrpSpPr>
          <p:cNvPr id="42" name="Group 41">
            <a:extLst>
              <a:ext uri="{FF2B5EF4-FFF2-40B4-BE49-F238E27FC236}">
                <a16:creationId xmlns:a16="http://schemas.microsoft.com/office/drawing/2014/main" id="{0CA98AFE-A3F8-3F5E-8BAA-F131C0EC70B4}"/>
              </a:ext>
            </a:extLst>
          </p:cNvPr>
          <p:cNvGrpSpPr/>
          <p:nvPr/>
        </p:nvGrpSpPr>
        <p:grpSpPr>
          <a:xfrm>
            <a:off x="9841991" y="4283782"/>
            <a:ext cx="2226003" cy="2399657"/>
            <a:chOff x="9518485" y="4608445"/>
            <a:chExt cx="1942524" cy="2399657"/>
          </a:xfrm>
        </p:grpSpPr>
        <p:pic>
          <p:nvPicPr>
            <p:cNvPr id="43" name="Picture 42">
              <a:extLst>
                <a:ext uri="{FF2B5EF4-FFF2-40B4-BE49-F238E27FC236}">
                  <a16:creationId xmlns:a16="http://schemas.microsoft.com/office/drawing/2014/main" id="{28D1CA95-702C-BED9-75BD-21E0226BB2D7}"/>
                </a:ext>
              </a:extLst>
            </p:cNvPr>
            <p:cNvPicPr>
              <a:picLocks noChangeAspect="1"/>
            </p:cNvPicPr>
            <p:nvPr/>
          </p:nvPicPr>
          <p:blipFill>
            <a:blip r:embed="rId3"/>
            <a:stretch>
              <a:fillRect/>
            </a:stretch>
          </p:blipFill>
          <p:spPr>
            <a:xfrm>
              <a:off x="9828237" y="5527196"/>
              <a:ext cx="1262321" cy="342325"/>
            </a:xfrm>
            <a:prstGeom prst="rect">
              <a:avLst/>
            </a:prstGeom>
          </p:spPr>
        </p:pic>
        <p:pic>
          <p:nvPicPr>
            <p:cNvPr id="44" name="Picture 18" descr="Core Facilities – Environmental Health Sciences Research Center">
              <a:extLst>
                <a:ext uri="{FF2B5EF4-FFF2-40B4-BE49-F238E27FC236}">
                  <a16:creationId xmlns:a16="http://schemas.microsoft.com/office/drawing/2014/main" id="{12159A87-8CE7-65CA-C392-49CE25A3E4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7065" y="6280948"/>
              <a:ext cx="1005840" cy="6317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Homepage | CPCRN">
              <a:extLst>
                <a:ext uri="{FF2B5EF4-FFF2-40B4-BE49-F238E27FC236}">
                  <a16:creationId xmlns:a16="http://schemas.microsoft.com/office/drawing/2014/main" id="{7B286AFF-DB12-9D55-8B2D-F46664E5A04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6307" b="34154"/>
            <a:stretch/>
          </p:blipFill>
          <p:spPr bwMode="auto">
            <a:xfrm>
              <a:off x="9662017" y="5046646"/>
              <a:ext cx="1645920" cy="48617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Rounded Corners 45">
              <a:extLst>
                <a:ext uri="{FF2B5EF4-FFF2-40B4-BE49-F238E27FC236}">
                  <a16:creationId xmlns:a16="http://schemas.microsoft.com/office/drawing/2014/main" id="{55BFD81C-6128-15BE-5A76-0E3C0FD0CDDB}"/>
                </a:ext>
              </a:extLst>
            </p:cNvPr>
            <p:cNvSpPr/>
            <p:nvPr/>
          </p:nvSpPr>
          <p:spPr>
            <a:xfrm>
              <a:off x="9518485" y="4608445"/>
              <a:ext cx="1942524" cy="2399657"/>
            </a:xfrm>
            <a:prstGeom prst="roundRect">
              <a:avLst>
                <a:gd name="adj" fmla="val 11768"/>
              </a:avLst>
            </a:prstGeom>
            <a:noFill/>
            <a:ln w="28575">
              <a:solidFill>
                <a:srgbClr val="FFCD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7" name="TextBox 46">
              <a:extLst>
                <a:ext uri="{FF2B5EF4-FFF2-40B4-BE49-F238E27FC236}">
                  <a16:creationId xmlns:a16="http://schemas.microsoft.com/office/drawing/2014/main" id="{527B62C4-6AB2-F984-2A68-CB39C833063F}"/>
                </a:ext>
              </a:extLst>
            </p:cNvPr>
            <p:cNvSpPr txBox="1"/>
            <p:nvPr/>
          </p:nvSpPr>
          <p:spPr>
            <a:xfrm>
              <a:off x="9718515" y="5847035"/>
              <a:ext cx="15535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Center for Health Effects of Environmental Contamination</a:t>
              </a:r>
            </a:p>
          </p:txBody>
        </p:sp>
        <p:sp>
          <p:nvSpPr>
            <p:cNvPr id="48" name="Rectangle: Rounded Corners 47">
              <a:extLst>
                <a:ext uri="{FF2B5EF4-FFF2-40B4-BE49-F238E27FC236}">
                  <a16:creationId xmlns:a16="http://schemas.microsoft.com/office/drawing/2014/main" id="{0DB7870D-4080-36CF-00E9-3A1D6BEE7F67}"/>
                </a:ext>
              </a:extLst>
            </p:cNvPr>
            <p:cNvSpPr/>
            <p:nvPr/>
          </p:nvSpPr>
          <p:spPr>
            <a:xfrm>
              <a:off x="9638392" y="4751774"/>
              <a:ext cx="1724552" cy="401333"/>
            </a:xfrm>
            <a:prstGeom prst="roundRect">
              <a:avLst>
                <a:gd name="adj" fmla="val 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UI Research Centers</a:t>
              </a:r>
            </a:p>
          </p:txBody>
        </p:sp>
      </p:grpSp>
      <p:grpSp>
        <p:nvGrpSpPr>
          <p:cNvPr id="22" name="Group 21">
            <a:extLst>
              <a:ext uri="{FF2B5EF4-FFF2-40B4-BE49-F238E27FC236}">
                <a16:creationId xmlns:a16="http://schemas.microsoft.com/office/drawing/2014/main" id="{50802BAA-DBF4-456C-D82B-B398CB1B9386}"/>
              </a:ext>
            </a:extLst>
          </p:cNvPr>
          <p:cNvGrpSpPr/>
          <p:nvPr/>
        </p:nvGrpSpPr>
        <p:grpSpPr>
          <a:xfrm>
            <a:off x="9718566" y="980996"/>
            <a:ext cx="2349429" cy="1616362"/>
            <a:chOff x="-188671" y="5023769"/>
            <a:chExt cx="2124459" cy="1412373"/>
          </a:xfrm>
        </p:grpSpPr>
        <p:sp>
          <p:nvSpPr>
            <p:cNvPr id="15" name="Rectangle: Rounded Corners 14">
              <a:extLst>
                <a:ext uri="{FF2B5EF4-FFF2-40B4-BE49-F238E27FC236}">
                  <a16:creationId xmlns:a16="http://schemas.microsoft.com/office/drawing/2014/main" id="{9D85BE40-2CD2-F36B-AB2B-B1EA94EC6592}"/>
                </a:ext>
              </a:extLst>
            </p:cNvPr>
            <p:cNvSpPr/>
            <p:nvPr/>
          </p:nvSpPr>
          <p:spPr>
            <a:xfrm>
              <a:off x="-188670" y="5682592"/>
              <a:ext cx="2124458" cy="54569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Iowa’s only NCI Designated     Cancer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Health Care,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education</a:t>
              </a:r>
            </a:p>
          </p:txBody>
        </p:sp>
        <p:sp>
          <p:nvSpPr>
            <p:cNvPr id="19" name="Rectangle: Rounded Corners 18">
              <a:extLst>
                <a:ext uri="{FF2B5EF4-FFF2-40B4-BE49-F238E27FC236}">
                  <a16:creationId xmlns:a16="http://schemas.microsoft.com/office/drawing/2014/main" id="{64BA7712-C171-F78F-277D-84CEEF80B9F6}"/>
                </a:ext>
              </a:extLst>
            </p:cNvPr>
            <p:cNvSpPr/>
            <p:nvPr/>
          </p:nvSpPr>
          <p:spPr>
            <a:xfrm>
              <a:off x="-188671" y="5069099"/>
              <a:ext cx="2124458" cy="1367043"/>
            </a:xfrm>
            <a:prstGeom prst="roundRect">
              <a:avLst>
                <a:gd name="adj" fmla="val 16713"/>
              </a:avLst>
            </a:prstGeom>
            <a:noFill/>
            <a:ln w="28575">
              <a:solidFill>
                <a:srgbClr val="FFCD00"/>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21" name="Picture 20" descr="A yellow letters on a black background&#10;&#10;Description automatically generated">
              <a:extLst>
                <a:ext uri="{FF2B5EF4-FFF2-40B4-BE49-F238E27FC236}">
                  <a16:creationId xmlns:a16="http://schemas.microsoft.com/office/drawing/2014/main" id="{24F11F2C-4129-2CD3-C0E0-14DEAD78F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393" y="5023769"/>
              <a:ext cx="2023902" cy="676078"/>
            </a:xfrm>
            <a:prstGeom prst="rect">
              <a:avLst/>
            </a:prstGeom>
          </p:spPr>
        </p:pic>
      </p:grpSp>
      <p:pic>
        <p:nvPicPr>
          <p:cNvPr id="39" name="Picture 8" descr="Information and Resources about Cancer: Breast, Colon, Lung, Prostate, Skin  | American Cancer Society">
            <a:extLst>
              <a:ext uri="{FF2B5EF4-FFF2-40B4-BE49-F238E27FC236}">
                <a16:creationId xmlns:a16="http://schemas.microsoft.com/office/drawing/2014/main" id="{3C193531-3024-40FD-1626-71797E1E1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8870" y="4369178"/>
            <a:ext cx="914400" cy="53206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3216CF6-68C9-5577-1787-3434C6ACF821}"/>
              </a:ext>
            </a:extLst>
          </p:cNvPr>
          <p:cNvGrpSpPr/>
          <p:nvPr/>
        </p:nvGrpSpPr>
        <p:grpSpPr>
          <a:xfrm>
            <a:off x="7268703" y="4292231"/>
            <a:ext cx="2319558" cy="2399657"/>
            <a:chOff x="7196177" y="3876155"/>
            <a:chExt cx="1879630" cy="2815733"/>
          </a:xfrm>
        </p:grpSpPr>
        <p:sp>
          <p:nvSpPr>
            <p:cNvPr id="38" name="Rectangle: Rounded Corners 37">
              <a:extLst>
                <a:ext uri="{FF2B5EF4-FFF2-40B4-BE49-F238E27FC236}">
                  <a16:creationId xmlns:a16="http://schemas.microsoft.com/office/drawing/2014/main" id="{19DE03D4-68AB-F7D4-FB75-35015ADAA6C4}"/>
                </a:ext>
              </a:extLst>
            </p:cNvPr>
            <p:cNvSpPr/>
            <p:nvPr/>
          </p:nvSpPr>
          <p:spPr>
            <a:xfrm>
              <a:off x="7196177" y="3876155"/>
              <a:ext cx="1879630" cy="2815733"/>
            </a:xfrm>
            <a:prstGeom prst="roundRect">
              <a:avLst>
                <a:gd name="adj" fmla="val 7370"/>
              </a:avLst>
            </a:prstGeom>
            <a:noFill/>
            <a:ln w="28575">
              <a:solidFill>
                <a:srgbClr val="1F43F8"/>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9" name="Rectangle: Rounded Corners 48">
              <a:extLst>
                <a:ext uri="{FF2B5EF4-FFF2-40B4-BE49-F238E27FC236}">
                  <a16:creationId xmlns:a16="http://schemas.microsoft.com/office/drawing/2014/main" id="{BA9EA833-667C-3287-B9B1-663684CF4948}"/>
                </a:ext>
              </a:extLst>
            </p:cNvPr>
            <p:cNvSpPr/>
            <p:nvPr/>
          </p:nvSpPr>
          <p:spPr>
            <a:xfrm>
              <a:off x="7257255" y="5716393"/>
              <a:ext cx="1743277" cy="858358"/>
            </a:xfrm>
            <a:prstGeom prst="roundRect">
              <a:avLst>
                <a:gd name="adj" fmla="val 14609"/>
              </a:avLst>
            </a:prstGeom>
            <a:noFill/>
            <a:ln w="28575">
              <a:solidFill>
                <a:srgbClr val="1F43F8"/>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ACS Iowa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Help with cancer treatment and recovery</a:t>
              </a:r>
            </a:p>
          </p:txBody>
        </p:sp>
        <p:sp>
          <p:nvSpPr>
            <p:cNvPr id="53" name="Rectangle: Rounded Corners 52">
              <a:extLst>
                <a:ext uri="{FF2B5EF4-FFF2-40B4-BE49-F238E27FC236}">
                  <a16:creationId xmlns:a16="http://schemas.microsoft.com/office/drawing/2014/main" id="{13B34A34-71A5-CDBF-A8BC-8E57F4647935}"/>
                </a:ext>
              </a:extLst>
            </p:cNvPr>
            <p:cNvSpPr/>
            <p:nvPr/>
          </p:nvSpPr>
          <p:spPr>
            <a:xfrm>
              <a:off x="7270505" y="4654522"/>
              <a:ext cx="1743277" cy="970329"/>
            </a:xfrm>
            <a:prstGeom prst="roundRect">
              <a:avLst>
                <a:gd name="adj" fmla="val 13449"/>
              </a:avLst>
            </a:prstGeom>
            <a:noFill/>
            <a:ln w="28575">
              <a:solidFill>
                <a:srgbClr val="1F43F8"/>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Iowa Cancer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Action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Advocate for better policies</a:t>
              </a:r>
            </a:p>
          </p:txBody>
        </p:sp>
      </p:grpSp>
      <p:sp>
        <p:nvSpPr>
          <p:cNvPr id="54" name="Rectangle: Rounded Corners 53">
            <a:extLst>
              <a:ext uri="{FF2B5EF4-FFF2-40B4-BE49-F238E27FC236}">
                <a16:creationId xmlns:a16="http://schemas.microsoft.com/office/drawing/2014/main" id="{30930256-2FFF-983C-BF3C-E6F6E93E96D5}"/>
              </a:ext>
            </a:extLst>
          </p:cNvPr>
          <p:cNvSpPr/>
          <p:nvPr/>
        </p:nvSpPr>
        <p:spPr>
          <a:xfrm>
            <a:off x="7206622" y="1003428"/>
            <a:ext cx="2407952" cy="1969192"/>
          </a:xfrm>
          <a:prstGeom prst="roundRect">
            <a:avLst>
              <a:gd name="adj" fmla="val 15957"/>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Unity Point, </a:t>
            </a:r>
            <a:r>
              <a:rPr kumimoji="0" lang="en-US" sz="12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MercyOne</a:t>
            </a: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Great River, Avera, Mayo, Methodist, Gundersen, Sanford and numerous independent </a:t>
            </a:r>
            <a:r>
              <a:rPr kumimoji="0" lang="en-US"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health systems, hospitals and clinics across Iowa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Provide cancer prevention, screening, treatment, and survivorship services</a:t>
            </a:r>
            <a:endParaRPr kumimoji="0" lang="en-US" sz="1200" b="0" i="0" u="sng"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61" name="Group 60">
            <a:extLst>
              <a:ext uri="{FF2B5EF4-FFF2-40B4-BE49-F238E27FC236}">
                <a16:creationId xmlns:a16="http://schemas.microsoft.com/office/drawing/2014/main" id="{A3551A1C-0A11-141F-4D3F-8839F154890F}"/>
              </a:ext>
            </a:extLst>
          </p:cNvPr>
          <p:cNvGrpSpPr/>
          <p:nvPr/>
        </p:nvGrpSpPr>
        <p:grpSpPr>
          <a:xfrm>
            <a:off x="9936484" y="2723738"/>
            <a:ext cx="1967460" cy="1409964"/>
            <a:chOff x="5591176" y="578569"/>
            <a:chExt cx="1967460" cy="1409964"/>
          </a:xfrm>
        </p:grpSpPr>
        <p:grpSp>
          <p:nvGrpSpPr>
            <p:cNvPr id="7" name="Group 6">
              <a:extLst>
                <a:ext uri="{FF2B5EF4-FFF2-40B4-BE49-F238E27FC236}">
                  <a16:creationId xmlns:a16="http://schemas.microsoft.com/office/drawing/2014/main" id="{77E98060-B5B7-1271-8928-7FC081260D3C}"/>
                </a:ext>
              </a:extLst>
            </p:cNvPr>
            <p:cNvGrpSpPr/>
            <p:nvPr/>
          </p:nvGrpSpPr>
          <p:grpSpPr>
            <a:xfrm>
              <a:off x="5591176" y="578569"/>
              <a:ext cx="1967460" cy="1409964"/>
              <a:chOff x="-3825174" y="-1143174"/>
              <a:chExt cx="1935681" cy="1409964"/>
            </a:xfrm>
          </p:grpSpPr>
          <p:sp>
            <p:nvSpPr>
              <p:cNvPr id="24" name="Rectangle: Rounded Corners 23">
                <a:extLst>
                  <a:ext uri="{FF2B5EF4-FFF2-40B4-BE49-F238E27FC236}">
                    <a16:creationId xmlns:a16="http://schemas.microsoft.com/office/drawing/2014/main" id="{E61A2B49-1CD6-1C9A-A491-44A942B8C516}"/>
                  </a:ext>
                </a:extLst>
              </p:cNvPr>
              <p:cNvSpPr/>
              <p:nvPr/>
            </p:nvSpPr>
            <p:spPr>
              <a:xfrm>
                <a:off x="-3825174" y="-1143174"/>
                <a:ext cx="1935681" cy="1409964"/>
              </a:xfrm>
              <a:prstGeom prst="roundRect">
                <a:avLst>
                  <a:gd name="adj" fmla="val 16488"/>
                </a:avLst>
              </a:prstGeom>
              <a:noFill/>
              <a:ln w="28575">
                <a:solidFill>
                  <a:srgbClr val="00B1B0"/>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4" name="Rectangle: Rounded Corners 13">
                <a:extLst>
                  <a:ext uri="{FF2B5EF4-FFF2-40B4-BE49-F238E27FC236}">
                    <a16:creationId xmlns:a16="http://schemas.microsoft.com/office/drawing/2014/main" id="{FE71B659-6F8C-99E5-3F6E-F77CEDBEE4A2}"/>
                  </a:ext>
                </a:extLst>
              </p:cNvPr>
              <p:cNvSpPr/>
              <p:nvPr/>
            </p:nvSpPr>
            <p:spPr>
              <a:xfrm>
                <a:off x="-3758398" y="-193804"/>
                <a:ext cx="1799260" cy="379914"/>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Data, support research &amp; education</a:t>
                </a:r>
              </a:p>
            </p:txBody>
          </p:sp>
        </p:grpSp>
        <p:pic>
          <p:nvPicPr>
            <p:cNvPr id="57" name="Picture 56" descr="A blue and black logo&#10;&#10;Description automatically generated">
              <a:extLst>
                <a:ext uri="{FF2B5EF4-FFF2-40B4-BE49-F238E27FC236}">
                  <a16:creationId xmlns:a16="http://schemas.microsoft.com/office/drawing/2014/main" id="{8A27C5B3-9F47-5223-7A29-EFF8D9E77D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2209" y="728023"/>
              <a:ext cx="1593740" cy="731520"/>
            </a:xfrm>
            <a:prstGeom prst="rect">
              <a:avLst/>
            </a:prstGeom>
          </p:spPr>
        </p:pic>
      </p:grpSp>
      <p:grpSp>
        <p:nvGrpSpPr>
          <p:cNvPr id="3" name="Group 2">
            <a:extLst>
              <a:ext uri="{FF2B5EF4-FFF2-40B4-BE49-F238E27FC236}">
                <a16:creationId xmlns:a16="http://schemas.microsoft.com/office/drawing/2014/main" id="{61584248-C73C-D4E6-3108-1C186ECDD34E}"/>
              </a:ext>
            </a:extLst>
          </p:cNvPr>
          <p:cNvGrpSpPr/>
          <p:nvPr/>
        </p:nvGrpSpPr>
        <p:grpSpPr>
          <a:xfrm>
            <a:off x="7253822" y="3113828"/>
            <a:ext cx="2407954" cy="1019874"/>
            <a:chOff x="6355046" y="85328"/>
            <a:chExt cx="2407954" cy="1019874"/>
          </a:xfrm>
        </p:grpSpPr>
        <p:pic>
          <p:nvPicPr>
            <p:cNvPr id="2" name="Picture 1" descr="Blue text on a black background&#10;&#10;Description automatically generated">
              <a:extLst>
                <a:ext uri="{FF2B5EF4-FFF2-40B4-BE49-F238E27FC236}">
                  <a16:creationId xmlns:a16="http://schemas.microsoft.com/office/drawing/2014/main" id="{CD55293E-3354-AF34-A157-2D34FE4C8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0416" y="168499"/>
              <a:ext cx="2103120" cy="618968"/>
            </a:xfrm>
            <a:prstGeom prst="rect">
              <a:avLst/>
            </a:prstGeom>
          </p:spPr>
        </p:pic>
        <p:sp>
          <p:nvSpPr>
            <p:cNvPr id="16" name="Rectangle: Rounded Corners 15">
              <a:extLst>
                <a:ext uri="{FF2B5EF4-FFF2-40B4-BE49-F238E27FC236}">
                  <a16:creationId xmlns:a16="http://schemas.microsoft.com/office/drawing/2014/main" id="{D26BF920-06E1-FC8F-D6B9-9AC63BC112DF}"/>
                </a:ext>
              </a:extLst>
            </p:cNvPr>
            <p:cNvSpPr/>
            <p:nvPr/>
          </p:nvSpPr>
          <p:spPr>
            <a:xfrm>
              <a:off x="6355046" y="787467"/>
              <a:ext cx="2407954" cy="3177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Advocate, collaborate, plan</a:t>
              </a:r>
            </a:p>
          </p:txBody>
        </p:sp>
        <p:sp>
          <p:nvSpPr>
            <p:cNvPr id="23" name="Rectangle: Rounded Corners 22">
              <a:extLst>
                <a:ext uri="{FF2B5EF4-FFF2-40B4-BE49-F238E27FC236}">
                  <a16:creationId xmlns:a16="http://schemas.microsoft.com/office/drawing/2014/main" id="{65EF8BA2-ED5E-7B54-587D-517FC85DEE19}"/>
                </a:ext>
              </a:extLst>
            </p:cNvPr>
            <p:cNvSpPr/>
            <p:nvPr/>
          </p:nvSpPr>
          <p:spPr>
            <a:xfrm>
              <a:off x="6355046" y="85328"/>
              <a:ext cx="2407953" cy="1005755"/>
            </a:xfrm>
            <a:prstGeom prst="roundRect">
              <a:avLst>
                <a:gd name="adj" fmla="val 14066"/>
              </a:avLst>
            </a:prstGeom>
            <a:noFill/>
            <a:ln w="28575">
              <a:solidFill>
                <a:srgbClr val="3EAF49"/>
              </a:solid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28" name="Group 27">
            <a:extLst>
              <a:ext uri="{FF2B5EF4-FFF2-40B4-BE49-F238E27FC236}">
                <a16:creationId xmlns:a16="http://schemas.microsoft.com/office/drawing/2014/main" id="{3F6237F4-9BF1-4D56-6412-C4DFE0CE3A06}"/>
              </a:ext>
            </a:extLst>
          </p:cNvPr>
          <p:cNvGrpSpPr/>
          <p:nvPr/>
        </p:nvGrpSpPr>
        <p:grpSpPr>
          <a:xfrm>
            <a:off x="222195" y="2127067"/>
            <a:ext cx="2199184" cy="4484221"/>
            <a:chOff x="181634" y="1145054"/>
            <a:chExt cx="2199184" cy="4484221"/>
          </a:xfrm>
        </p:grpSpPr>
        <p:sp>
          <p:nvSpPr>
            <p:cNvPr id="13" name="Rectangle: Rounded Corners 12">
              <a:extLst>
                <a:ext uri="{FF2B5EF4-FFF2-40B4-BE49-F238E27FC236}">
                  <a16:creationId xmlns:a16="http://schemas.microsoft.com/office/drawing/2014/main" id="{3BABED73-5867-20EE-3E5F-4C8460474EE4}"/>
                </a:ext>
              </a:extLst>
            </p:cNvPr>
            <p:cNvSpPr/>
            <p:nvPr/>
          </p:nvSpPr>
          <p:spPr>
            <a:xfrm>
              <a:off x="181634" y="1145054"/>
              <a:ext cx="2199184" cy="4484221"/>
            </a:xfrm>
            <a:prstGeom prst="roundRect">
              <a:avLst>
                <a:gd name="adj" fmla="val 10788"/>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58" name="Rectangle: Rounded Corners 57">
              <a:extLst>
                <a:ext uri="{FF2B5EF4-FFF2-40B4-BE49-F238E27FC236}">
                  <a16:creationId xmlns:a16="http://schemas.microsoft.com/office/drawing/2014/main" id="{91E8424A-200E-63ED-EB9E-6E1FD4F1C5DA}"/>
                </a:ext>
              </a:extLst>
            </p:cNvPr>
            <p:cNvSpPr/>
            <p:nvPr/>
          </p:nvSpPr>
          <p:spPr>
            <a:xfrm>
              <a:off x="345969" y="3593611"/>
              <a:ext cx="1838476" cy="1962433"/>
            </a:xfrm>
            <a:prstGeom prst="roundRect">
              <a:avLst>
                <a:gd name="adj" fmla="val 11486"/>
              </a:avLst>
            </a:prstGeom>
            <a:solidFill>
              <a:schemeClr val="tx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Iowa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Legislature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Propose and vote on legislation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Appropriate money to state agencies and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Create and modify Iowa laws</a:t>
              </a:r>
            </a:p>
          </p:txBody>
        </p:sp>
        <p:sp>
          <p:nvSpPr>
            <p:cNvPr id="59" name="Rectangle: Rounded Corners 58">
              <a:extLst>
                <a:ext uri="{FF2B5EF4-FFF2-40B4-BE49-F238E27FC236}">
                  <a16:creationId xmlns:a16="http://schemas.microsoft.com/office/drawing/2014/main" id="{F880D0A7-0301-2083-7AAE-5AE59E0F2A20}"/>
                </a:ext>
              </a:extLst>
            </p:cNvPr>
            <p:cNvSpPr/>
            <p:nvPr/>
          </p:nvSpPr>
          <p:spPr>
            <a:xfrm>
              <a:off x="357708" y="2321506"/>
              <a:ext cx="1838476" cy="1198875"/>
            </a:xfrm>
            <a:prstGeom prst="roundRect">
              <a:avLst/>
            </a:prstGeom>
            <a:solidFill>
              <a:schemeClr val="tx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Governor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Implement state laws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Advance and pursue policies and programs</a:t>
              </a:r>
            </a:p>
          </p:txBody>
        </p:sp>
        <p:pic>
          <p:nvPicPr>
            <p:cNvPr id="60" name="Picture 59" descr="A flag with a eagle and a blue ribbon&#10;&#10;Description automatically generated">
              <a:extLst>
                <a:ext uri="{FF2B5EF4-FFF2-40B4-BE49-F238E27FC236}">
                  <a16:creationId xmlns:a16="http://schemas.microsoft.com/office/drawing/2014/main" id="{5D9F904B-25C6-749B-9AAD-9BCBE94A26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214" y="1295956"/>
              <a:ext cx="1361465" cy="935326"/>
            </a:xfrm>
            <a:prstGeom prst="rect">
              <a:avLst/>
            </a:prstGeom>
          </p:spPr>
        </p:pic>
      </p:grpSp>
      <p:sp>
        <p:nvSpPr>
          <p:cNvPr id="4" name="Title 6">
            <a:extLst>
              <a:ext uri="{FF2B5EF4-FFF2-40B4-BE49-F238E27FC236}">
                <a16:creationId xmlns:a16="http://schemas.microsoft.com/office/drawing/2014/main" id="{BFADC263-1D85-CBEB-3773-53E3E87FAE60}"/>
              </a:ext>
            </a:extLst>
          </p:cNvPr>
          <p:cNvSpPr txBox="1">
            <a:spLocks/>
          </p:cNvSpPr>
          <p:nvPr/>
        </p:nvSpPr>
        <p:spPr>
          <a:xfrm>
            <a:off x="0" y="163836"/>
            <a:ext cx="9965796" cy="677108"/>
          </a:xfrm>
          <a:prstGeom prst="rect">
            <a:avLst/>
          </a:prstGeom>
          <a:solidFill>
            <a:srgbClr val="00B1B0"/>
          </a:solidFill>
        </p:spPr>
        <p:txBody>
          <a:bodyPr vert="horz" wrap="square" lIns="91440" tIns="91440" rIns="0" bIns="91440" rtlCol="0" anchor="ctr">
            <a:spAutoFit/>
          </a:bodyPr>
          <a:lstStyle>
            <a:lvl1pPr algn="l" defTabSz="914400" rtl="0" eaLnBrk="1" latinLnBrk="0" hangingPunct="1">
              <a:lnSpc>
                <a:spcPct val="90000"/>
              </a:lnSpc>
              <a:spcBef>
                <a:spcPct val="0"/>
              </a:spcBef>
              <a:buNone/>
              <a:defRPr sz="4000" b="1" kern="12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ysClr val="window" lastClr="FFFFFF"/>
                </a:solidFill>
                <a:effectLst/>
                <a:uLnTx/>
                <a:uFillTx/>
                <a:latin typeface="Segoe UI Black" panose="020B0A02040204020203" pitchFamily="34" charset="0"/>
                <a:ea typeface="Segoe UI Black" panose="020B0A02040204020203" pitchFamily="34" charset="0"/>
                <a:cs typeface="Arial" panose="020B0604020202020204" pitchFamily="34" charset="0"/>
              </a:rPr>
              <a:t>There are Many Cancer Control Partners in Iowa</a:t>
            </a:r>
          </a:p>
        </p:txBody>
      </p:sp>
      <p:sp>
        <p:nvSpPr>
          <p:cNvPr id="10" name="Rectangle: Rounded Corners 9">
            <a:extLst>
              <a:ext uri="{FF2B5EF4-FFF2-40B4-BE49-F238E27FC236}">
                <a16:creationId xmlns:a16="http://schemas.microsoft.com/office/drawing/2014/main" id="{9BA42542-ADDD-CEE8-D016-B2936E0CECA5}"/>
              </a:ext>
            </a:extLst>
          </p:cNvPr>
          <p:cNvSpPr/>
          <p:nvPr/>
        </p:nvSpPr>
        <p:spPr>
          <a:xfrm>
            <a:off x="2849182" y="5283924"/>
            <a:ext cx="3627794" cy="1399515"/>
          </a:xfrm>
          <a:prstGeom prst="roundRect">
            <a:avLst>
              <a:gd name="adj" fmla="val 10808"/>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Local (County) Public Health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Services/Boards of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Address health priorities and health disparities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Promote healthy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Protect against environmental hazards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Assure access to health services</a:t>
            </a:r>
          </a:p>
        </p:txBody>
      </p:sp>
      <p:grpSp>
        <p:nvGrpSpPr>
          <p:cNvPr id="8" name="Group 7">
            <a:extLst>
              <a:ext uri="{FF2B5EF4-FFF2-40B4-BE49-F238E27FC236}">
                <a16:creationId xmlns:a16="http://schemas.microsoft.com/office/drawing/2014/main" id="{6B95D82C-98AE-E40F-FAB7-1B9EF922FCC9}"/>
              </a:ext>
            </a:extLst>
          </p:cNvPr>
          <p:cNvGrpSpPr/>
          <p:nvPr/>
        </p:nvGrpSpPr>
        <p:grpSpPr>
          <a:xfrm>
            <a:off x="2562797" y="1118672"/>
            <a:ext cx="4200564" cy="4072453"/>
            <a:chOff x="2562797" y="1013897"/>
            <a:chExt cx="4200564" cy="4072453"/>
          </a:xfrm>
        </p:grpSpPr>
        <p:sp>
          <p:nvSpPr>
            <p:cNvPr id="33" name="Rectangle: Rounded Corners 32">
              <a:extLst>
                <a:ext uri="{FF2B5EF4-FFF2-40B4-BE49-F238E27FC236}">
                  <a16:creationId xmlns:a16="http://schemas.microsoft.com/office/drawing/2014/main" id="{E9D45096-AAC7-D1F5-6E01-0FD8F64C14E2}"/>
                </a:ext>
              </a:extLst>
            </p:cNvPr>
            <p:cNvSpPr/>
            <p:nvPr/>
          </p:nvSpPr>
          <p:spPr>
            <a:xfrm>
              <a:off x="2562797" y="1013897"/>
              <a:ext cx="4200564" cy="4072453"/>
            </a:xfrm>
            <a:prstGeom prst="roundRect">
              <a:avLst>
                <a:gd name="adj" fmla="val 6023"/>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2" name="Rectangle: Rounded Corners 11">
              <a:extLst>
                <a:ext uri="{FF2B5EF4-FFF2-40B4-BE49-F238E27FC236}">
                  <a16:creationId xmlns:a16="http://schemas.microsoft.com/office/drawing/2014/main" id="{663B4A29-1AEF-F440-43E5-7F47FA00CC81}"/>
                </a:ext>
              </a:extLst>
            </p:cNvPr>
            <p:cNvSpPr/>
            <p:nvPr/>
          </p:nvSpPr>
          <p:spPr>
            <a:xfrm>
              <a:off x="2912266" y="3940994"/>
              <a:ext cx="3460670" cy="1030898"/>
            </a:xfrm>
            <a:prstGeom prst="round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Bureau of Environmental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Track environmental health-related diseases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lumMod val="95000"/>
                    </a:prstClr>
                  </a:solidFill>
                  <a:effectLst/>
                  <a:uLnTx/>
                  <a:uFillTx/>
                  <a:latin typeface="Roboto" panose="02000000000000000000" pitchFamily="2" charset="0"/>
                  <a:ea typeface="Roboto" panose="02000000000000000000" pitchFamily="2" charset="0"/>
                  <a:cs typeface="+mn-cs"/>
                </a:rPr>
                <a:t>Assist local boards of health</a:t>
              </a:r>
            </a:p>
          </p:txBody>
        </p:sp>
        <p:pic>
          <p:nvPicPr>
            <p:cNvPr id="50" name="Picture 4" descr="Partner Spotlight: The Iowa Health and Human Services Healthy Eating Active  Living (HEAL) Team — Iowa Food System Coalition">
              <a:extLst>
                <a:ext uri="{FF2B5EF4-FFF2-40B4-BE49-F238E27FC236}">
                  <a16:creationId xmlns:a16="http://schemas.microsoft.com/office/drawing/2014/main" id="{2F138C1F-6246-24C6-C36A-14972867AB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0406" y="1118657"/>
              <a:ext cx="2243255" cy="253243"/>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88DF329-66ED-A463-ACB4-AA77A629F070}"/>
                </a:ext>
              </a:extLst>
            </p:cNvPr>
            <p:cNvGrpSpPr/>
            <p:nvPr/>
          </p:nvGrpSpPr>
          <p:grpSpPr>
            <a:xfrm>
              <a:off x="2721056" y="1500737"/>
              <a:ext cx="3843090" cy="2325800"/>
              <a:chOff x="2446038" y="1512473"/>
              <a:chExt cx="3843090" cy="2325800"/>
            </a:xfrm>
          </p:grpSpPr>
          <p:sp>
            <p:nvSpPr>
              <p:cNvPr id="18" name="Rectangle: Rounded Corners 17">
                <a:extLst>
                  <a:ext uri="{FF2B5EF4-FFF2-40B4-BE49-F238E27FC236}">
                    <a16:creationId xmlns:a16="http://schemas.microsoft.com/office/drawing/2014/main" id="{1A6B7D69-CAC0-7AC3-0595-049A3FBC3A5C}"/>
                  </a:ext>
                </a:extLst>
              </p:cNvPr>
              <p:cNvSpPr/>
              <p:nvPr/>
            </p:nvSpPr>
            <p:spPr>
              <a:xfrm>
                <a:off x="2446038" y="1512473"/>
                <a:ext cx="3843090" cy="2325800"/>
              </a:xfrm>
              <a:prstGeom prst="roundRect">
                <a:avLst>
                  <a:gd name="adj" fmla="val 13706"/>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 name="Rectangle: Rounded Corners 10">
                <a:extLst>
                  <a:ext uri="{FF2B5EF4-FFF2-40B4-BE49-F238E27FC236}">
                    <a16:creationId xmlns:a16="http://schemas.microsoft.com/office/drawing/2014/main" id="{CB8CEEDD-8BE7-5125-7953-627E9A5DF042}"/>
                  </a:ext>
                </a:extLst>
              </p:cNvPr>
              <p:cNvSpPr/>
              <p:nvPr/>
            </p:nvSpPr>
            <p:spPr>
              <a:xfrm>
                <a:off x="2867993" y="2016281"/>
                <a:ext cx="3178042" cy="756715"/>
              </a:xfrm>
              <a:prstGeom prst="roundRect">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Comprehensive Cancer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Control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Cancer prevention, screening, survivorship</a:t>
                </a:r>
              </a:p>
            </p:txBody>
          </p:sp>
          <p:sp>
            <p:nvSpPr>
              <p:cNvPr id="20" name="Rectangle: Rounded Corners 19">
                <a:extLst>
                  <a:ext uri="{FF2B5EF4-FFF2-40B4-BE49-F238E27FC236}">
                    <a16:creationId xmlns:a16="http://schemas.microsoft.com/office/drawing/2014/main" id="{69674AD4-5297-479E-5F99-A56B52D9B6B4}"/>
                  </a:ext>
                </a:extLst>
              </p:cNvPr>
              <p:cNvSpPr/>
              <p:nvPr/>
            </p:nvSpPr>
            <p:spPr>
              <a:xfrm>
                <a:off x="2494420" y="1550296"/>
                <a:ext cx="3794708" cy="451954"/>
              </a:xfrm>
              <a:prstGeom prst="roundRect">
                <a:avLst>
                  <a:gd name="adj" fmla="val 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56082"/>
                    </a:solidFill>
                    <a:effectLst/>
                    <a:uLnTx/>
                    <a:uFillTx/>
                    <a:latin typeface="Aptos" panose="020B0004020202020204" pitchFamily="34" charset="0"/>
                    <a:ea typeface="Segoe UI Black" panose="020B0A02040204020203" pitchFamily="34" charset="0"/>
                    <a:cs typeface="Segoe UI Semibold" panose="020B0702040204020203" pitchFamily="34" charset="0"/>
                  </a:rPr>
                  <a:t>Bureau of Chronic, Congenital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56082"/>
                    </a:solidFill>
                    <a:effectLst/>
                    <a:uLnTx/>
                    <a:uFillTx/>
                    <a:latin typeface="Aptos" panose="020B0004020202020204" pitchFamily="34" charset="0"/>
                    <a:ea typeface="Segoe UI Black" panose="020B0A02040204020203" pitchFamily="34" charset="0"/>
                    <a:cs typeface="Segoe UI Semibold" panose="020B0702040204020203" pitchFamily="34" charset="0"/>
                  </a:rPr>
                  <a:t>and Inherited Conditions</a:t>
                </a:r>
                <a:endParaRPr kumimoji="0" lang="en-US" sz="1600" b="1" i="0" u="none" strike="noStrike" kern="1200" cap="none" spc="0" normalizeH="0" baseline="0" noProof="0">
                  <a:ln>
                    <a:noFill/>
                  </a:ln>
                  <a:solidFill>
                    <a:srgbClr val="156082"/>
                  </a:solidFill>
                  <a:effectLst/>
                  <a:uLnTx/>
                  <a:uFillTx/>
                  <a:latin typeface="Aptos" panose="02110004020202020204"/>
                  <a:ea typeface="+mn-ea"/>
                  <a:cs typeface="+mn-cs"/>
                </a:endParaRPr>
              </a:p>
            </p:txBody>
          </p:sp>
          <p:sp>
            <p:nvSpPr>
              <p:cNvPr id="25" name="Rectangle: Rounded Corners 24">
                <a:extLst>
                  <a:ext uri="{FF2B5EF4-FFF2-40B4-BE49-F238E27FC236}">
                    <a16:creationId xmlns:a16="http://schemas.microsoft.com/office/drawing/2014/main" id="{FBE01A84-9168-5FD6-28AC-3562CBE112F1}"/>
                  </a:ext>
                </a:extLst>
              </p:cNvPr>
              <p:cNvSpPr/>
              <p:nvPr/>
            </p:nvSpPr>
            <p:spPr>
              <a:xfrm>
                <a:off x="2607256" y="2819856"/>
                <a:ext cx="1664710" cy="879960"/>
              </a:xfrm>
              <a:prstGeom prst="roundRect">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Aptos" panose="020B0004020202020204" pitchFamily="34" charset="0"/>
                  </a:rPr>
                  <a:t>Care for Yourself (Breast &amp; Cervical Cancer Program)</a:t>
                </a:r>
                <a:endPar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6" name="Rectangle: Rounded Corners 25">
                <a:extLst>
                  <a:ext uri="{FF2B5EF4-FFF2-40B4-BE49-F238E27FC236}">
                    <a16:creationId xmlns:a16="http://schemas.microsoft.com/office/drawing/2014/main" id="{72338870-E41E-368E-22ED-3D56E4DBEA31}"/>
                  </a:ext>
                </a:extLst>
              </p:cNvPr>
              <p:cNvSpPr/>
              <p:nvPr/>
            </p:nvSpPr>
            <p:spPr>
              <a:xfrm>
                <a:off x="4444653" y="2844138"/>
                <a:ext cx="1733871" cy="694072"/>
              </a:xfrm>
              <a:prstGeom prst="roundRect">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Aptos" panose="020B0004020202020204" pitchFamily="34" charset="0"/>
                  </a:rPr>
                  <a:t>Colorectal Cancer Screening Program</a:t>
                </a:r>
                <a:endPar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sp>
        <p:nvSpPr>
          <p:cNvPr id="9" name="Rectangle: Rounded Corners 8">
            <a:extLst>
              <a:ext uri="{FF2B5EF4-FFF2-40B4-BE49-F238E27FC236}">
                <a16:creationId xmlns:a16="http://schemas.microsoft.com/office/drawing/2014/main" id="{E34055E2-2BA5-64F6-3E2C-AB7CAF9209A3}"/>
              </a:ext>
            </a:extLst>
          </p:cNvPr>
          <p:cNvSpPr/>
          <p:nvPr/>
        </p:nvSpPr>
        <p:spPr>
          <a:xfrm>
            <a:off x="130655" y="1032875"/>
            <a:ext cx="2407951" cy="1094192"/>
          </a:xfrm>
          <a:prstGeom prst="roundRect">
            <a:avLst>
              <a:gd name="adj" fmla="val 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lumMod val="50000"/>
                  </a:prstClr>
                </a:solidFill>
                <a:effectLst/>
                <a:uLnTx/>
                <a:uFillTx/>
                <a:latin typeface="Aptos" panose="020B0004020202020204" pitchFamily="34" charset="0"/>
                <a:ea typeface="Segoe UI Black" panose="020B0A02040204020203" pitchFamily="34" charset="0"/>
                <a:cs typeface="Segoe UI Semibold" panose="020B0702040204020203" pitchFamily="34" charset="0"/>
              </a:rPr>
              <a:t>State Government</a:t>
            </a:r>
            <a:endParaRPr kumimoji="0" lang="en-US" sz="2400" b="1"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12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4885-6458-CEDA-BBD4-F8BB3335DC0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B8BF1B-A9C7-48C2-668F-BED9CF8083DA}"/>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Iowa Cancer Registry Goals</a:t>
            </a:r>
          </a:p>
        </p:txBody>
      </p:sp>
      <p:pic>
        <p:nvPicPr>
          <p:cNvPr id="21" name="Picture Placeholder 20" descr="Chat with solid fill">
            <a:extLst>
              <a:ext uri="{FF2B5EF4-FFF2-40B4-BE49-F238E27FC236}">
                <a16:creationId xmlns:a16="http://schemas.microsoft.com/office/drawing/2014/main" id="{F6A7C560-A78D-AF51-5B16-A625CE604508}"/>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l="1686" r="1686"/>
          <a:stretch/>
        </p:blipFill>
        <p:spPr/>
      </p:pic>
      <p:sp>
        <p:nvSpPr>
          <p:cNvPr id="8" name="Content Placeholder 7">
            <a:extLst>
              <a:ext uri="{FF2B5EF4-FFF2-40B4-BE49-F238E27FC236}">
                <a16:creationId xmlns:a16="http://schemas.microsoft.com/office/drawing/2014/main" id="{D8B26752-0DB2-DFC6-068E-DB759ACA7949}"/>
              </a:ext>
            </a:extLst>
          </p:cNvPr>
          <p:cNvSpPr>
            <a:spLocks noGrp="1"/>
          </p:cNvSpPr>
          <p:nvPr>
            <p:ph idx="1"/>
          </p:nvPr>
        </p:nvSpPr>
        <p:spPr>
          <a:xfrm>
            <a:off x="385482" y="4078664"/>
            <a:ext cx="4034118" cy="754602"/>
          </a:xfrm>
        </p:spPr>
        <p:txBody>
          <a:bodyPr>
            <a:noAutofit/>
          </a:bodyPr>
          <a:lstStyle/>
          <a:p>
            <a:r>
              <a:rPr lang="en-US" sz="2800">
                <a:latin typeface="Segoe UI Black" panose="020B0A02040204020203" pitchFamily="34" charset="0"/>
                <a:ea typeface="Segoe UI Black" panose="020B0A02040204020203" pitchFamily="34" charset="0"/>
                <a:cs typeface="Segoe UI Semibold" panose="020B0702040204020203" pitchFamily="34" charset="0"/>
              </a:rPr>
              <a:t>Assemble &amp; report data </a:t>
            </a:r>
            <a:r>
              <a:rPr lang="en-US" sz="2800">
                <a:latin typeface="Segoe UI Semibold" panose="020B0702040204020203" pitchFamily="34" charset="0"/>
                <a:cs typeface="Segoe UI Semibold" panose="020B0702040204020203" pitchFamily="34" charset="0"/>
              </a:rPr>
              <a:t>on new cancers, cancer deaths, &amp; survival</a:t>
            </a:r>
            <a:endParaRPr lang="en-US" sz="2800" strike="sngStrike">
              <a:latin typeface="Segoe UI Semibold" panose="020B0702040204020203" pitchFamily="34" charset="0"/>
              <a:cs typeface="Segoe UI Semibold" panose="020B0702040204020203" pitchFamily="34" charset="0"/>
            </a:endParaRPr>
          </a:p>
        </p:txBody>
      </p:sp>
      <p:pic>
        <p:nvPicPr>
          <p:cNvPr id="23" name="Picture Placeholder 22" descr="Teacher with solid fill">
            <a:extLst>
              <a:ext uri="{FF2B5EF4-FFF2-40B4-BE49-F238E27FC236}">
                <a16:creationId xmlns:a16="http://schemas.microsoft.com/office/drawing/2014/main" id="{17A169FE-27B1-7E1B-58B9-88D4707FA96E}"/>
              </a:ext>
            </a:extLst>
          </p:cNvPr>
          <p:cNvPicPr>
            <a:picLocks noGrp="1" noChangeAspect="1"/>
          </p:cNvPicPr>
          <p:nvPr>
            <p:ph type="pic" sz="quarter" idx="22"/>
          </p:nvPr>
        </p:nvPicPr>
        <p:blipFill>
          <a:blip r:embed="rId5">
            <a:extLst>
              <a:ext uri="{96DAC541-7B7A-43D3-8B79-37D633B846F1}">
                <asvg:svgBlip xmlns:asvg="http://schemas.microsoft.com/office/drawing/2016/SVG/main" r:embed="rId6"/>
              </a:ext>
            </a:extLst>
          </a:blip>
          <a:srcRect l="1686" r="1686"/>
          <a:stretch/>
        </p:blipFill>
        <p:spPr/>
      </p:pic>
      <p:sp>
        <p:nvSpPr>
          <p:cNvPr id="10" name="Content Placeholder 9">
            <a:extLst>
              <a:ext uri="{FF2B5EF4-FFF2-40B4-BE49-F238E27FC236}">
                <a16:creationId xmlns:a16="http://schemas.microsoft.com/office/drawing/2014/main" id="{4C18AAAA-C16B-F21D-3F68-F18821F84CB3}"/>
              </a:ext>
            </a:extLst>
          </p:cNvPr>
          <p:cNvSpPr>
            <a:spLocks noGrp="1"/>
          </p:cNvSpPr>
          <p:nvPr>
            <p:ph idx="11"/>
          </p:nvPr>
        </p:nvSpPr>
        <p:spPr>
          <a:xfrm>
            <a:off x="4584403" y="4078663"/>
            <a:ext cx="3156017" cy="754602"/>
          </a:xfrm>
        </p:spPr>
        <p:txBody>
          <a:bodyPr>
            <a:noAutofit/>
          </a:bodyPr>
          <a:lstStyle/>
          <a:p>
            <a:r>
              <a:rPr lang="en-US" sz="2800">
                <a:latin typeface="Segoe UI Semibold" panose="020B0702040204020203" pitchFamily="34" charset="0"/>
                <a:cs typeface="Segoe UI Semibold" panose="020B0702040204020203" pitchFamily="34" charset="0"/>
              </a:rPr>
              <a:t>Respond to </a:t>
            </a:r>
            <a:r>
              <a:rPr lang="en-US" sz="2800">
                <a:latin typeface="Segoe UI Black" panose="020B0A02040204020203" pitchFamily="34" charset="0"/>
                <a:ea typeface="Segoe UI Black" panose="020B0A02040204020203" pitchFamily="34" charset="0"/>
                <a:cs typeface="Segoe UI Semibold" panose="020B0702040204020203" pitchFamily="34" charset="0"/>
              </a:rPr>
              <a:t>data requests</a:t>
            </a:r>
            <a:r>
              <a:rPr lang="en-US" sz="2800">
                <a:latin typeface="Segoe UI Semibold" panose="020B0702040204020203" pitchFamily="34" charset="0"/>
                <a:cs typeface="Segoe UI Semibold" panose="020B0702040204020203" pitchFamily="34" charset="0"/>
              </a:rPr>
              <a:t> from organizations &amp; individuals</a:t>
            </a:r>
          </a:p>
        </p:txBody>
      </p:sp>
      <p:pic>
        <p:nvPicPr>
          <p:cNvPr id="17" name="Picture Placeholder 16" descr="Presentation with bar chart with solid fill">
            <a:extLst>
              <a:ext uri="{FF2B5EF4-FFF2-40B4-BE49-F238E27FC236}">
                <a16:creationId xmlns:a16="http://schemas.microsoft.com/office/drawing/2014/main" id="{73A4F60D-7F52-970B-0375-C0E928C5A31F}"/>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l="1688" r="1688"/>
          <a:stretch/>
        </p:blipFill>
        <p:spPr/>
      </p:pic>
      <p:sp>
        <p:nvSpPr>
          <p:cNvPr id="11" name="Content Placeholder 10">
            <a:extLst>
              <a:ext uri="{FF2B5EF4-FFF2-40B4-BE49-F238E27FC236}">
                <a16:creationId xmlns:a16="http://schemas.microsoft.com/office/drawing/2014/main" id="{4939F95F-1836-CBAA-2BBD-C7056DE82461}"/>
              </a:ext>
            </a:extLst>
          </p:cNvPr>
          <p:cNvSpPr>
            <a:spLocks noGrp="1"/>
          </p:cNvSpPr>
          <p:nvPr>
            <p:ph idx="13"/>
          </p:nvPr>
        </p:nvSpPr>
        <p:spPr>
          <a:xfrm>
            <a:off x="8063514" y="4078663"/>
            <a:ext cx="3743004" cy="754602"/>
          </a:xfrm>
        </p:spPr>
        <p:txBody>
          <a:bodyPr>
            <a:noAutofit/>
          </a:bodyPr>
          <a:lstStyle/>
          <a:p>
            <a:r>
              <a:rPr lang="en-US" sz="2800">
                <a:latin typeface="Segoe UI Black" panose="020B0A02040204020203" pitchFamily="34" charset="0"/>
                <a:ea typeface="Segoe UI Black" panose="020B0A02040204020203" pitchFamily="34" charset="0"/>
                <a:cs typeface="Segoe UI Semibold" panose="020B0702040204020203" pitchFamily="34" charset="0"/>
              </a:rPr>
              <a:t>Support studies </a:t>
            </a:r>
            <a:r>
              <a:rPr lang="en-US" sz="2800">
                <a:latin typeface="Segoe UI Semibold" panose="020B0702040204020203" pitchFamily="34" charset="0"/>
                <a:cs typeface="Segoe UI Semibold" panose="020B0702040204020203" pitchFamily="34" charset="0"/>
              </a:rPr>
              <a:t>for </a:t>
            </a:r>
            <a:r>
              <a:rPr lang="en-US" sz="2800">
                <a:latin typeface="Segoe UI Semibold" panose="020B0702040204020203" pitchFamily="34" charset="0"/>
                <a:ea typeface="Segoe UI Black" panose="020B0A02040204020203" pitchFamily="34" charset="0"/>
                <a:cs typeface="Segoe UI Semibold" panose="020B0702040204020203" pitchFamily="34" charset="0"/>
              </a:rPr>
              <a:t>cancer prevention, research &amp; education</a:t>
            </a:r>
          </a:p>
        </p:txBody>
      </p:sp>
    </p:spTree>
    <p:extLst>
      <p:ext uri="{BB962C8B-B14F-4D97-AF65-F5344CB8AC3E}">
        <p14:creationId xmlns:p14="http://schemas.microsoft.com/office/powerpoint/2010/main" val="2403019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6689D-9BB8-D742-E209-505F54A4D73F}"/>
              </a:ext>
            </a:extLst>
          </p:cNvPr>
          <p:cNvSpPr>
            <a:spLocks noGrp="1"/>
          </p:cNvSpPr>
          <p:nvPr>
            <p:ph type="title"/>
          </p:nvPr>
        </p:nvSpPr>
        <p:spPr/>
        <p:txBody>
          <a:bodyPr>
            <a:normAutofit fontScale="90000"/>
          </a:bodyPr>
          <a:lstStyle/>
          <a:p>
            <a:r>
              <a:rPr lang="en-US">
                <a:latin typeface="+mj-lt"/>
              </a:rPr>
              <a:t>Federal Funding for Cancer Control in Iowa</a:t>
            </a:r>
          </a:p>
        </p:txBody>
      </p:sp>
      <p:sp>
        <p:nvSpPr>
          <p:cNvPr id="2" name="Rectangle 1">
            <a:extLst>
              <a:ext uri="{FF2B5EF4-FFF2-40B4-BE49-F238E27FC236}">
                <a16:creationId xmlns:a16="http://schemas.microsoft.com/office/drawing/2014/main" id="{68A726CB-8FE1-ABDE-F180-465334A6893D}"/>
              </a:ext>
            </a:extLst>
          </p:cNvPr>
          <p:cNvSpPr/>
          <p:nvPr/>
        </p:nvSpPr>
        <p:spPr>
          <a:xfrm>
            <a:off x="8565127" y="1686757"/>
            <a:ext cx="1945557"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Rectangle 2">
            <a:extLst>
              <a:ext uri="{FF2B5EF4-FFF2-40B4-BE49-F238E27FC236}">
                <a16:creationId xmlns:a16="http://schemas.microsoft.com/office/drawing/2014/main" id="{770E8132-9201-643F-5326-8EA2B4855203}"/>
              </a:ext>
            </a:extLst>
          </p:cNvPr>
          <p:cNvSpPr/>
          <p:nvPr/>
        </p:nvSpPr>
        <p:spPr>
          <a:xfrm>
            <a:off x="1156520" y="2006139"/>
            <a:ext cx="4467532"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Rectangle 5">
            <a:extLst>
              <a:ext uri="{FF2B5EF4-FFF2-40B4-BE49-F238E27FC236}">
                <a16:creationId xmlns:a16="http://schemas.microsoft.com/office/drawing/2014/main" id="{C442B107-239E-8B5D-E000-5A2D725CDD73}"/>
              </a:ext>
            </a:extLst>
          </p:cNvPr>
          <p:cNvSpPr/>
          <p:nvPr/>
        </p:nvSpPr>
        <p:spPr>
          <a:xfrm>
            <a:off x="1156520" y="3060154"/>
            <a:ext cx="2874706"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Rectangle 6">
            <a:extLst>
              <a:ext uri="{FF2B5EF4-FFF2-40B4-BE49-F238E27FC236}">
                <a16:creationId xmlns:a16="http://schemas.microsoft.com/office/drawing/2014/main" id="{8D1749EF-323C-F986-E948-34948A477ADC}"/>
              </a:ext>
            </a:extLst>
          </p:cNvPr>
          <p:cNvSpPr/>
          <p:nvPr/>
        </p:nvSpPr>
        <p:spPr>
          <a:xfrm>
            <a:off x="6146391" y="4126954"/>
            <a:ext cx="4954227"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Rectangle 7">
            <a:extLst>
              <a:ext uri="{FF2B5EF4-FFF2-40B4-BE49-F238E27FC236}">
                <a16:creationId xmlns:a16="http://schemas.microsoft.com/office/drawing/2014/main" id="{39EAB604-9633-CD62-CBC7-4BEE11CAACA2}"/>
              </a:ext>
            </a:extLst>
          </p:cNvPr>
          <p:cNvSpPr/>
          <p:nvPr/>
        </p:nvSpPr>
        <p:spPr>
          <a:xfrm>
            <a:off x="1192164" y="4448491"/>
            <a:ext cx="666133"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Content Placeholder 4">
            <a:extLst>
              <a:ext uri="{FF2B5EF4-FFF2-40B4-BE49-F238E27FC236}">
                <a16:creationId xmlns:a16="http://schemas.microsoft.com/office/drawing/2014/main" id="{A913D509-B494-1AF5-6017-8EA6B3C1885E}"/>
              </a:ext>
            </a:extLst>
          </p:cNvPr>
          <p:cNvSpPr>
            <a:spLocks noGrp="1"/>
          </p:cNvSpPr>
          <p:nvPr>
            <p:ph idx="10"/>
          </p:nvPr>
        </p:nvSpPr>
        <p:spPr>
          <a:xfrm>
            <a:off x="952498" y="1686757"/>
            <a:ext cx="10287001" cy="4256843"/>
          </a:xfrm>
        </p:spPr>
        <p:txBody>
          <a:bodyPr>
            <a:normAutofit fontScale="85000" lnSpcReduction="10000"/>
          </a:bodyPr>
          <a:lstStyle/>
          <a:p>
            <a:pPr>
              <a:lnSpc>
                <a:spcPct val="124000"/>
              </a:lnSpc>
            </a:pPr>
            <a:r>
              <a:rPr lang="en-US" sz="2100">
                <a:latin typeface="+mn-lt"/>
              </a:rPr>
              <a:t>The </a:t>
            </a:r>
            <a:r>
              <a:rPr lang="en-US" sz="2100" u="sng">
                <a:latin typeface="+mn-lt"/>
              </a:rPr>
              <a:t>Iowa Cancer Registry</a:t>
            </a:r>
            <a:r>
              <a:rPr lang="en-US" sz="2100">
                <a:latin typeface="+mn-lt"/>
              </a:rPr>
              <a:t> is funded in part with Federal funds from the </a:t>
            </a:r>
            <a:r>
              <a:rPr lang="en-US" sz="2100" b="1">
                <a:latin typeface="+mj-lt"/>
              </a:rPr>
              <a:t>National Cancer Institute (National Institutes of Health),</a:t>
            </a:r>
            <a:r>
              <a:rPr lang="en-US" sz="2100">
                <a:latin typeface="+mn-lt"/>
              </a:rPr>
              <a:t> Department of Health and Human Services, under Contract No. HHSN261201800012I</a:t>
            </a:r>
          </a:p>
          <a:p>
            <a:pPr>
              <a:lnSpc>
                <a:spcPct val="124000"/>
              </a:lnSpc>
            </a:pPr>
            <a:r>
              <a:rPr lang="en-US" sz="2100">
                <a:latin typeface="+mn-lt"/>
              </a:rPr>
              <a:t>The </a:t>
            </a:r>
            <a:r>
              <a:rPr lang="en-US" sz="2100" u="sng">
                <a:latin typeface="+mn-lt"/>
              </a:rPr>
              <a:t>Cancer in Iowa: 99 Counties Project</a:t>
            </a:r>
            <a:r>
              <a:rPr lang="en-US" sz="2100">
                <a:latin typeface="+mn-lt"/>
              </a:rPr>
              <a:t> is specifically funded by Federal funds from the </a:t>
            </a:r>
            <a:r>
              <a:rPr lang="en-US" sz="2100">
                <a:latin typeface="+mj-lt"/>
              </a:rPr>
              <a:t>National Cancer Institute</a:t>
            </a:r>
            <a:r>
              <a:rPr lang="en-US" sz="2100">
                <a:latin typeface="+mn-lt"/>
              </a:rPr>
              <a:t> through grant award: 5R01CA254628-04S2, and through National Cancer Institute funds provided to the University of Iowa Holden Comprehensive Cancer Center (P30CA086862)</a:t>
            </a:r>
          </a:p>
          <a:p>
            <a:pPr>
              <a:lnSpc>
                <a:spcPct val="124000"/>
              </a:lnSpc>
            </a:pPr>
            <a:r>
              <a:rPr lang="en-US" sz="2100">
                <a:latin typeface="+mn-lt"/>
              </a:rPr>
              <a:t>The </a:t>
            </a:r>
            <a:r>
              <a:rPr lang="en-US" sz="2100" u="sng">
                <a:latin typeface="+mn-lt"/>
              </a:rPr>
              <a:t>Iowa Cancer Consortium </a:t>
            </a:r>
            <a:r>
              <a:rPr lang="en-US" sz="2100">
                <a:latin typeface="+mn-lt"/>
              </a:rPr>
              <a:t>acknowledges the </a:t>
            </a:r>
            <a:r>
              <a:rPr lang="en-US" sz="2100">
                <a:latin typeface="+mj-lt"/>
              </a:rPr>
              <a:t>Centers for Disease Control and Prevention (CDC) </a:t>
            </a:r>
            <a:r>
              <a:rPr lang="en-US" sz="2100">
                <a:latin typeface="+mn-lt"/>
              </a:rPr>
              <a:t>for its funding support under cooperative agreement NU58DP007103 awarded to the Iowa Department of Health and Human Services (Iowa HHS). </a:t>
            </a:r>
          </a:p>
          <a:p>
            <a:pPr marL="0" indent="0">
              <a:lnSpc>
                <a:spcPct val="124000"/>
              </a:lnSpc>
              <a:buNone/>
            </a:pPr>
            <a:r>
              <a:rPr lang="en-US" sz="2000">
                <a:latin typeface="+mn-lt"/>
              </a:rPr>
              <a:t>The contents of this presentation are solely the responsibility of the authors and do not necessarily represent the official views of CDC or the National Institutes of Health/National Cancer Institute.</a:t>
            </a:r>
          </a:p>
          <a:p>
            <a:pPr>
              <a:lnSpc>
                <a:spcPct val="124000"/>
              </a:lnSpc>
            </a:pPr>
            <a:endParaRPr lang="en-US" sz="2000">
              <a:latin typeface="+mn-lt"/>
            </a:endParaRPr>
          </a:p>
        </p:txBody>
      </p:sp>
    </p:spTree>
    <p:extLst>
      <p:ext uri="{BB962C8B-B14F-4D97-AF65-F5344CB8AC3E}">
        <p14:creationId xmlns:p14="http://schemas.microsoft.com/office/powerpoint/2010/main" val="297888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F5F624-F4C6-49F0-3182-015818CB029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Title 2">
            <a:extLst>
              <a:ext uri="{FF2B5EF4-FFF2-40B4-BE49-F238E27FC236}">
                <a16:creationId xmlns:a16="http://schemas.microsoft.com/office/drawing/2014/main" id="{DD5C13AF-7A65-1152-C073-16C81DC9F21A}"/>
              </a:ext>
            </a:extLst>
          </p:cNvPr>
          <p:cNvSpPr>
            <a:spLocks noGrp="1"/>
          </p:cNvSpPr>
          <p:nvPr>
            <p:ph type="title"/>
          </p:nvPr>
        </p:nvSpPr>
        <p:spPr>
          <a:xfrm>
            <a:off x="2815929" y="2172242"/>
            <a:ext cx="6028698" cy="2513516"/>
          </a:xfrm>
          <a:noFill/>
        </p:spPr>
        <p:txBody>
          <a:bodyPr vert="horz" wrap="square" lIns="0" tIns="45720" rIns="91440" bIns="45720" rtlCol="0" anchor="ctr" anchorCtr="0">
            <a:normAutofit/>
          </a:bodyPr>
          <a:lstStyle/>
          <a:p>
            <a:pPr marL="914400" algn="ctr"/>
            <a:r>
              <a:rPr lang="en-US" sz="6000" kern="1200">
                <a:solidFill>
                  <a:schemeClr val="tx1"/>
                </a:solidFill>
                <a:latin typeface="Segoe UI Black" panose="020B0A02040204020203" pitchFamily="34" charset="0"/>
                <a:ea typeface="Segoe UI Black" panose="020B0A02040204020203" pitchFamily="34" charset="0"/>
                <a:cs typeface="+mj-cs"/>
              </a:rPr>
              <a:t>Background on Cancer</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94182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2867-786B-2B51-EEC8-63946BA98A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016F710-8598-A49D-000D-4F52BD47129E}"/>
              </a:ext>
            </a:extLst>
          </p:cNvPr>
          <p:cNvSpPr/>
          <p:nvPr/>
        </p:nvSpPr>
        <p:spPr>
          <a:xfrm>
            <a:off x="949325" y="2314676"/>
            <a:ext cx="1146176"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3BA9BCE7-792A-5022-93C5-7DC8A2B66155}"/>
              </a:ext>
            </a:extLst>
          </p:cNvPr>
          <p:cNvSpPr/>
          <p:nvPr/>
        </p:nvSpPr>
        <p:spPr>
          <a:xfrm>
            <a:off x="949325" y="1828402"/>
            <a:ext cx="3990975"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Title 5">
            <a:extLst>
              <a:ext uri="{FF2B5EF4-FFF2-40B4-BE49-F238E27FC236}">
                <a16:creationId xmlns:a16="http://schemas.microsoft.com/office/drawing/2014/main" id="{0D6B8636-82E7-347E-6275-15DF74BED897}"/>
              </a:ext>
            </a:extLst>
          </p:cNvPr>
          <p:cNvSpPr>
            <a:spLocks noGrp="1"/>
          </p:cNvSpPr>
          <p:nvPr>
            <p:ph type="title"/>
          </p:nvPr>
        </p:nvSpPr>
        <p:spPr>
          <a:xfrm>
            <a:off x="949325" y="498296"/>
            <a:ext cx="5641975" cy="896116"/>
          </a:xfrm>
        </p:spPr>
        <p:txBody>
          <a:bodyPr>
            <a:normAutofit/>
          </a:bodyPr>
          <a:lstStyle/>
          <a:p>
            <a:r>
              <a:rPr lang="en-US">
                <a:latin typeface="Segoe UI Black" panose="020B0A02040204020203" pitchFamily="34" charset="0"/>
                <a:ea typeface="Segoe UI Black" panose="020B0A02040204020203" pitchFamily="34" charset="0"/>
              </a:rPr>
              <a:t>Cancer is Complicated</a:t>
            </a:r>
          </a:p>
        </p:txBody>
      </p:sp>
      <p:sp>
        <p:nvSpPr>
          <p:cNvPr id="7" name="Content Placeholder 6">
            <a:extLst>
              <a:ext uri="{FF2B5EF4-FFF2-40B4-BE49-F238E27FC236}">
                <a16:creationId xmlns:a16="http://schemas.microsoft.com/office/drawing/2014/main" id="{0C055069-3558-FD42-3884-FB1548FC0A86}"/>
              </a:ext>
            </a:extLst>
          </p:cNvPr>
          <p:cNvSpPr>
            <a:spLocks noGrp="1"/>
          </p:cNvSpPr>
          <p:nvPr>
            <p:ph idx="1"/>
          </p:nvPr>
        </p:nvSpPr>
        <p:spPr>
          <a:xfrm>
            <a:off x="977151" y="1739502"/>
            <a:ext cx="3963149" cy="4252044"/>
          </a:xfrm>
        </p:spPr>
        <p:txBody>
          <a:bodyPr>
            <a:noAutofit/>
          </a:bodyPr>
          <a:lstStyle/>
          <a:p>
            <a:pPr marL="0" indent="0">
              <a:lnSpc>
                <a:spcPct val="114000"/>
              </a:lnSpc>
              <a:spcBef>
                <a:spcPts val="600"/>
              </a:spcBef>
              <a:spcAft>
                <a:spcPts val="1800"/>
              </a:spcAft>
              <a:buNone/>
            </a:pPr>
            <a:r>
              <a:rPr lang="en-US">
                <a:latin typeface="Segoe UI Semibold" panose="020B0702040204020203" pitchFamily="34" charset="0"/>
                <a:cs typeface="Segoe UI Semibold" panose="020B0702040204020203" pitchFamily="34" charset="0"/>
              </a:rPr>
              <a:t>There is no one cause of cancer; it is a combination of different </a:t>
            </a:r>
            <a:r>
              <a:rPr lang="en-US">
                <a:latin typeface="Segoe UI Black" panose="020B0A02040204020203" pitchFamily="34" charset="0"/>
                <a:ea typeface="Segoe UI Black" panose="020B0A02040204020203" pitchFamily="34" charset="0"/>
                <a:cs typeface="Segoe UI Semibold" panose="020B0702040204020203" pitchFamily="34" charset="0"/>
              </a:rPr>
              <a:t>genetic</a:t>
            </a:r>
            <a:r>
              <a:rPr lang="en-US">
                <a:latin typeface="Segoe UI Semibold" panose="020B0702040204020203" pitchFamily="34" charset="0"/>
                <a:cs typeface="Segoe UI Semibold" panose="020B0702040204020203" pitchFamily="34" charset="0"/>
              </a:rPr>
              <a:t>, </a:t>
            </a:r>
            <a:r>
              <a:rPr lang="en-US">
                <a:latin typeface="Segoe UI Black" panose="020B0A02040204020203" pitchFamily="34" charset="0"/>
                <a:ea typeface="Segoe UI Black" panose="020B0A02040204020203" pitchFamily="34" charset="0"/>
                <a:cs typeface="Segoe UI Semibold" panose="020B0702040204020203" pitchFamily="34" charset="0"/>
              </a:rPr>
              <a:t>lifestyle</a:t>
            </a:r>
            <a:r>
              <a:rPr lang="en-US">
                <a:latin typeface="Segoe UI Semibold" panose="020B0702040204020203" pitchFamily="34" charset="0"/>
                <a:cs typeface="Segoe UI Semibold" panose="020B0702040204020203" pitchFamily="34" charset="0"/>
              </a:rPr>
              <a:t>, and </a:t>
            </a:r>
            <a:r>
              <a:rPr lang="en-US">
                <a:latin typeface="Segoe UI Black" panose="020B0A02040204020203" pitchFamily="34" charset="0"/>
                <a:ea typeface="Segoe UI Black" panose="020B0A02040204020203" pitchFamily="34" charset="0"/>
                <a:cs typeface="Segoe UI Semibold" panose="020B0702040204020203" pitchFamily="34" charset="0"/>
              </a:rPr>
              <a:t>environmental </a:t>
            </a:r>
            <a:r>
              <a:rPr lang="en-US">
                <a:latin typeface="Segoe UI Semibold" panose="020B0702040204020203" pitchFamily="34" charset="0"/>
                <a:cs typeface="Segoe UI Semibold" panose="020B0702040204020203" pitchFamily="34" charset="0"/>
              </a:rPr>
              <a:t>risk factors that change the function of cells</a:t>
            </a:r>
          </a:p>
        </p:txBody>
      </p:sp>
      <p:graphicFrame>
        <p:nvGraphicFramePr>
          <p:cNvPr id="4" name="Diagram 3">
            <a:extLst>
              <a:ext uri="{FF2B5EF4-FFF2-40B4-BE49-F238E27FC236}">
                <a16:creationId xmlns:a16="http://schemas.microsoft.com/office/drawing/2014/main" id="{117E7E31-6108-5458-4519-4BBA24FE2C83}"/>
              </a:ext>
            </a:extLst>
          </p:cNvPr>
          <p:cNvGraphicFramePr/>
          <p:nvPr/>
        </p:nvGraphicFramePr>
        <p:xfrm>
          <a:off x="4582695"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771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3ABFB-6616-95CB-D083-A4251C6C8C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CC69E1-412B-FC9E-5EBC-5D67974E9453}"/>
              </a:ext>
            </a:extLst>
          </p:cNvPr>
          <p:cNvSpPr/>
          <p:nvPr/>
        </p:nvSpPr>
        <p:spPr>
          <a:xfrm>
            <a:off x="949325" y="1810472"/>
            <a:ext cx="1946275"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Content Placeholder 6">
            <a:extLst>
              <a:ext uri="{FF2B5EF4-FFF2-40B4-BE49-F238E27FC236}">
                <a16:creationId xmlns:a16="http://schemas.microsoft.com/office/drawing/2014/main" id="{2B06F4CE-EB11-97C8-FE75-E6FF2131F2F4}"/>
              </a:ext>
            </a:extLst>
          </p:cNvPr>
          <p:cNvSpPr>
            <a:spLocks noGrp="1"/>
          </p:cNvSpPr>
          <p:nvPr>
            <p:ph idx="1"/>
          </p:nvPr>
        </p:nvSpPr>
        <p:spPr>
          <a:xfrm>
            <a:off x="977151" y="1739502"/>
            <a:ext cx="3963149" cy="4252044"/>
          </a:xfrm>
        </p:spPr>
        <p:txBody>
          <a:bodyPr>
            <a:noAutofit/>
          </a:bodyPr>
          <a:lstStyle/>
          <a:p>
            <a:pPr marL="0" indent="0">
              <a:buNone/>
            </a:pPr>
            <a:r>
              <a:rPr lang="en-US">
                <a:latin typeface="Segoe UI Semibold" panose="020B0702040204020203" pitchFamily="34" charset="0"/>
                <a:cs typeface="Segoe UI Semibold" panose="020B0702040204020203" pitchFamily="34" charset="0"/>
              </a:rPr>
              <a:t>Risk factors are things that increase your chances of getting cancer</a:t>
            </a:r>
          </a:p>
        </p:txBody>
      </p:sp>
      <p:sp>
        <p:nvSpPr>
          <p:cNvPr id="6" name="Title 5">
            <a:extLst>
              <a:ext uri="{FF2B5EF4-FFF2-40B4-BE49-F238E27FC236}">
                <a16:creationId xmlns:a16="http://schemas.microsoft.com/office/drawing/2014/main" id="{8A0DA9E0-278C-4D66-EE67-4E210455A812}"/>
              </a:ext>
            </a:extLst>
          </p:cNvPr>
          <p:cNvSpPr>
            <a:spLocks noGrp="1"/>
          </p:cNvSpPr>
          <p:nvPr>
            <p:ph type="title"/>
          </p:nvPr>
        </p:nvSpPr>
        <p:spPr>
          <a:xfrm>
            <a:off x="949325" y="498296"/>
            <a:ext cx="5641975" cy="896116"/>
          </a:xfrm>
        </p:spPr>
        <p:txBody>
          <a:bodyPr>
            <a:normAutofit/>
          </a:bodyPr>
          <a:lstStyle/>
          <a:p>
            <a:r>
              <a:rPr lang="en-US">
                <a:latin typeface="Segoe UI Black" panose="020B0A02040204020203" pitchFamily="34" charset="0"/>
                <a:ea typeface="Segoe UI Black" panose="020B0A02040204020203" pitchFamily="34" charset="0"/>
              </a:rPr>
              <a:t>Cancer is Complicated</a:t>
            </a:r>
          </a:p>
        </p:txBody>
      </p:sp>
      <p:graphicFrame>
        <p:nvGraphicFramePr>
          <p:cNvPr id="4" name="Diagram 3">
            <a:extLst>
              <a:ext uri="{FF2B5EF4-FFF2-40B4-BE49-F238E27FC236}">
                <a16:creationId xmlns:a16="http://schemas.microsoft.com/office/drawing/2014/main" id="{352D249B-549B-9DE0-ABD5-1D33129CE09D}"/>
              </a:ext>
            </a:extLst>
          </p:cNvPr>
          <p:cNvGraphicFramePr/>
          <p:nvPr/>
        </p:nvGraphicFramePr>
        <p:xfrm>
          <a:off x="4582695"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29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A844-6EB0-D984-F38E-CEDC72725595}"/>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04FD882-4C4F-F0AC-1C7B-B7C8CE6F7E57}"/>
              </a:ext>
            </a:extLst>
          </p:cNvPr>
          <p:cNvGraphicFramePr/>
          <p:nvPr/>
        </p:nvGraphicFramePr>
        <p:xfrm>
          <a:off x="2032000" y="4955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482849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78E98-FC2C-CE4D-7471-B193EE43E527}"/>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0FC962-55DD-DA4C-6409-F1B52D40ACB9}"/>
              </a:ext>
            </a:extLst>
          </p:cNvPr>
          <p:cNvSpPr>
            <a:spLocks noGrp="1"/>
          </p:cNvSpPr>
          <p:nvPr>
            <p:ph idx="4294967295"/>
          </p:nvPr>
        </p:nvSpPr>
        <p:spPr>
          <a:xfrm>
            <a:off x="475128" y="495549"/>
            <a:ext cx="2554943" cy="4158534"/>
          </a:xfrm>
        </p:spPr>
        <p:txBody>
          <a:bodyPr>
            <a:noAutofit/>
          </a:bodyPr>
          <a:lstStyle/>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Tobacco</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Alcohol</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Unhealthy diet</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Not being physically active</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Sunburns</a:t>
            </a:r>
          </a:p>
          <a:p>
            <a:pPr marL="0" indent="0">
              <a:lnSpc>
                <a:spcPct val="114000"/>
              </a:lnSpc>
              <a:spcBef>
                <a:spcPts val="600"/>
              </a:spcBef>
              <a:spcAft>
                <a:spcPts val="600"/>
              </a:spcAft>
              <a:buNone/>
            </a:pPr>
            <a:endParaRPr lang="en-US">
              <a:latin typeface="Segoe UI Semibold" panose="020B0702040204020203" pitchFamily="34" charset="0"/>
              <a:cs typeface="Segoe UI Semibold" panose="020B0702040204020203" pitchFamily="34" charset="0"/>
            </a:endParaRPr>
          </a:p>
        </p:txBody>
      </p:sp>
      <p:graphicFrame>
        <p:nvGraphicFramePr>
          <p:cNvPr id="4" name="Diagram 3">
            <a:extLst>
              <a:ext uri="{FF2B5EF4-FFF2-40B4-BE49-F238E27FC236}">
                <a16:creationId xmlns:a16="http://schemas.microsoft.com/office/drawing/2014/main" id="{498E4724-8661-9AC9-C906-C58A77BF4475}"/>
              </a:ext>
            </a:extLst>
          </p:cNvPr>
          <p:cNvGraphicFramePr/>
          <p:nvPr/>
        </p:nvGraphicFramePr>
        <p:xfrm>
          <a:off x="2032000" y="4955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2F444E5F-53D5-02E1-B58A-4EA4619BB2C2}"/>
              </a:ext>
            </a:extLst>
          </p:cNvPr>
          <p:cNvCxnSpPr>
            <a:cxnSpLocks/>
          </p:cNvCxnSpPr>
          <p:nvPr/>
        </p:nvCxnSpPr>
        <p:spPr>
          <a:xfrm flipH="1">
            <a:off x="2940424" y="1555376"/>
            <a:ext cx="38727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21953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A77C-05A9-FB07-554C-20484480983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6221F45-3A4A-4195-568B-87FCAC51A6A0}"/>
              </a:ext>
            </a:extLst>
          </p:cNvPr>
          <p:cNvSpPr>
            <a:spLocks noGrp="1"/>
          </p:cNvSpPr>
          <p:nvPr>
            <p:ph idx="4294967295"/>
          </p:nvPr>
        </p:nvSpPr>
        <p:spPr>
          <a:xfrm>
            <a:off x="475128" y="2203917"/>
            <a:ext cx="2590801" cy="2450165"/>
          </a:xfrm>
        </p:spPr>
        <p:txBody>
          <a:bodyPr>
            <a:noAutofit/>
          </a:bodyPr>
          <a:lstStyle/>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Family history of cancer</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Random mutations</a:t>
            </a:r>
          </a:p>
        </p:txBody>
      </p:sp>
      <p:graphicFrame>
        <p:nvGraphicFramePr>
          <p:cNvPr id="4" name="Diagram 3">
            <a:extLst>
              <a:ext uri="{FF2B5EF4-FFF2-40B4-BE49-F238E27FC236}">
                <a16:creationId xmlns:a16="http://schemas.microsoft.com/office/drawing/2014/main" id="{B52A24A1-0197-C9D6-68AF-1CB750373255}"/>
              </a:ext>
            </a:extLst>
          </p:cNvPr>
          <p:cNvGraphicFramePr/>
          <p:nvPr/>
        </p:nvGraphicFramePr>
        <p:xfrm>
          <a:off x="2032000" y="4955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9E8CE029-9C8E-707D-969B-BEEA1B2EEFB2}"/>
              </a:ext>
            </a:extLst>
          </p:cNvPr>
          <p:cNvCxnSpPr/>
          <p:nvPr/>
        </p:nvCxnSpPr>
        <p:spPr>
          <a:xfrm flipH="1">
            <a:off x="2160494" y="3428999"/>
            <a:ext cx="25908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77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3480A-B31D-97CA-8956-B21CD99B29C4}"/>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279606-38C0-0C48-9956-9280F3899F5A}"/>
              </a:ext>
            </a:extLst>
          </p:cNvPr>
          <p:cNvSpPr>
            <a:spLocks noGrp="1"/>
          </p:cNvSpPr>
          <p:nvPr>
            <p:ph idx="4294967295"/>
          </p:nvPr>
        </p:nvSpPr>
        <p:spPr>
          <a:xfrm>
            <a:off x="9278469" y="4003290"/>
            <a:ext cx="2554943" cy="1676399"/>
          </a:xfrm>
        </p:spPr>
        <p:txBody>
          <a:bodyPr>
            <a:noAutofit/>
          </a:bodyPr>
          <a:lstStyle/>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Exposure to chemicals</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Radiation</a:t>
            </a:r>
          </a:p>
        </p:txBody>
      </p:sp>
      <p:graphicFrame>
        <p:nvGraphicFramePr>
          <p:cNvPr id="4" name="Diagram 3">
            <a:extLst>
              <a:ext uri="{FF2B5EF4-FFF2-40B4-BE49-F238E27FC236}">
                <a16:creationId xmlns:a16="http://schemas.microsoft.com/office/drawing/2014/main" id="{BAB74BFC-656C-E737-B171-C35F6A24E3D5}"/>
              </a:ext>
            </a:extLst>
          </p:cNvPr>
          <p:cNvGraphicFramePr/>
          <p:nvPr/>
        </p:nvGraphicFramePr>
        <p:xfrm>
          <a:off x="2032000" y="4955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3FE2A06F-CF87-A329-A85B-D71821F408E0}"/>
              </a:ext>
            </a:extLst>
          </p:cNvPr>
          <p:cNvCxnSpPr>
            <a:cxnSpLocks/>
          </p:cNvCxnSpPr>
          <p:nvPr/>
        </p:nvCxnSpPr>
        <p:spPr>
          <a:xfrm flipH="1">
            <a:off x="5127812" y="5401235"/>
            <a:ext cx="38727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66389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39359-7DBF-0814-88CA-AD3D1CBC20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EF052A-DE02-CC29-349E-BB472A11918F}"/>
              </a:ext>
            </a:extLst>
          </p:cNvPr>
          <p:cNvSpPr>
            <a:spLocks noGrp="1"/>
          </p:cNvSpPr>
          <p:nvPr>
            <p:ph type="title"/>
          </p:nvPr>
        </p:nvSpPr>
        <p:spPr>
          <a:xfrm>
            <a:off x="0" y="461923"/>
            <a:ext cx="4691609" cy="646331"/>
          </a:xfrm>
        </p:spPr>
        <p:txBody>
          <a:bodyPr/>
          <a:lstStyle/>
          <a:p>
            <a:r>
              <a:rPr lang="en-US"/>
              <a:t>    </a:t>
            </a:r>
            <a:r>
              <a:rPr lang="en-US">
                <a:latin typeface="Segoe UI Black" panose="020B0A02040204020203" pitchFamily="34" charset="0"/>
                <a:ea typeface="Segoe UI Black" panose="020B0A02040204020203" pitchFamily="34" charset="0"/>
              </a:rPr>
              <a:t>Who I am</a:t>
            </a:r>
          </a:p>
        </p:txBody>
      </p:sp>
      <p:pic>
        <p:nvPicPr>
          <p:cNvPr id="3" name="Picture 2" descr="A person standing in front of a tree with white flowers&#10;&#10;AI-generated content may be incorrect.">
            <a:extLst>
              <a:ext uri="{FF2B5EF4-FFF2-40B4-BE49-F238E27FC236}">
                <a16:creationId xmlns:a16="http://schemas.microsoft.com/office/drawing/2014/main" id="{9A85A9E0-A608-596E-8F72-AC5D835F7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487" y="2186090"/>
            <a:ext cx="1726451" cy="1833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ubtitle 4">
            <a:extLst>
              <a:ext uri="{FF2B5EF4-FFF2-40B4-BE49-F238E27FC236}">
                <a16:creationId xmlns:a16="http://schemas.microsoft.com/office/drawing/2014/main" id="{292B52B7-55DE-139A-BE4B-80D2E8B7A9A6}"/>
              </a:ext>
            </a:extLst>
          </p:cNvPr>
          <p:cNvSpPr txBox="1">
            <a:spLocks/>
          </p:cNvSpPr>
          <p:nvPr/>
        </p:nvSpPr>
        <p:spPr>
          <a:xfrm>
            <a:off x="2976389" y="2179975"/>
            <a:ext cx="8618981" cy="329184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Arial" panose="020B0604020202020204" pitchFamily="34" charset="0"/>
              </a:rPr>
              <a:t>Whitney Zahnd, PhD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Assistant Professor, University of Iowa College of Public Health</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Past-president of the Iowa Rural Health Association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Member of the Cancer Epidemiology and Population Sciences Program, Holden Comprehensive Cancer Center</a:t>
            </a:r>
          </a:p>
        </p:txBody>
      </p:sp>
    </p:spTree>
    <p:extLst>
      <p:ext uri="{BB962C8B-B14F-4D97-AF65-F5344CB8AC3E}">
        <p14:creationId xmlns:p14="http://schemas.microsoft.com/office/powerpoint/2010/main" val="1595975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6C256-4F9E-972F-B557-187196A017A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C7A602-91A9-723E-7875-7BEC036B023A}"/>
              </a:ext>
            </a:extLst>
          </p:cNvPr>
          <p:cNvSpPr/>
          <p:nvPr/>
        </p:nvSpPr>
        <p:spPr>
          <a:xfrm>
            <a:off x="9695242" y="1942851"/>
            <a:ext cx="1296148" cy="420087"/>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Content Placeholder 6">
            <a:extLst>
              <a:ext uri="{FF2B5EF4-FFF2-40B4-BE49-F238E27FC236}">
                <a16:creationId xmlns:a16="http://schemas.microsoft.com/office/drawing/2014/main" id="{6C42CF03-886D-10B1-9E14-63BDC023ACE6}"/>
              </a:ext>
            </a:extLst>
          </p:cNvPr>
          <p:cNvSpPr>
            <a:spLocks noGrp="1"/>
          </p:cNvSpPr>
          <p:nvPr>
            <p:ph idx="4294967295"/>
          </p:nvPr>
        </p:nvSpPr>
        <p:spPr>
          <a:xfrm>
            <a:off x="9538447" y="1906991"/>
            <a:ext cx="2415661" cy="4007224"/>
          </a:xfrm>
        </p:spPr>
        <p:txBody>
          <a:bodyPr>
            <a:noAutofit/>
          </a:bodyPr>
          <a:lstStyle/>
          <a:p>
            <a:pPr>
              <a:lnSpc>
                <a:spcPct val="114000"/>
              </a:lnSpc>
              <a:spcBef>
                <a:spcPts val="600"/>
              </a:spcBef>
              <a:spcAft>
                <a:spcPts val="600"/>
              </a:spcAft>
            </a:pPr>
            <a:r>
              <a:rPr lang="en-US">
                <a:latin typeface="Segoe UI Black" panose="020B0A02040204020203" pitchFamily="34" charset="0"/>
                <a:ea typeface="Segoe UI Black" panose="020B0A02040204020203" pitchFamily="34" charset="0"/>
                <a:cs typeface="Segoe UI Semibold" panose="020B0702040204020203" pitchFamily="34" charset="0"/>
              </a:rPr>
              <a:t>Aging</a:t>
            </a:r>
          </a:p>
          <a:p>
            <a:pPr>
              <a:spcBef>
                <a:spcPts val="600"/>
              </a:spcBef>
            </a:pPr>
            <a:r>
              <a:rPr lang="en-US">
                <a:latin typeface="Segoe UI Semibold" panose="020B0702040204020203" pitchFamily="34" charset="0"/>
                <a:cs typeface="Segoe UI Semibold" panose="020B0702040204020203" pitchFamily="34" charset="0"/>
              </a:rPr>
              <a:t>Viruses     </a:t>
            </a:r>
            <a:r>
              <a:rPr lang="en-US" sz="2000">
                <a:latin typeface="Segoe UI Semibold" panose="020B0702040204020203" pitchFamily="34" charset="0"/>
                <a:cs typeface="Segoe UI Semibold" panose="020B0702040204020203" pitchFamily="34" charset="0"/>
              </a:rPr>
              <a:t>(HPV, Hepatitis B)</a:t>
            </a:r>
          </a:p>
          <a:p>
            <a:pPr>
              <a:lnSpc>
                <a:spcPct val="114000"/>
              </a:lnSpc>
              <a:spcBef>
                <a:spcPts val="600"/>
              </a:spcBef>
              <a:spcAft>
                <a:spcPts val="600"/>
              </a:spcAft>
            </a:pPr>
            <a:r>
              <a:rPr lang="en-US">
                <a:latin typeface="Segoe UI Semibold" panose="020B0702040204020203" pitchFamily="34" charset="0"/>
                <a:cs typeface="Segoe UI Semibold" panose="020B0702040204020203" pitchFamily="34" charset="0"/>
              </a:rPr>
              <a:t>Medical conditions like chronic inflammation</a:t>
            </a:r>
          </a:p>
          <a:p>
            <a:pPr marL="0" indent="0">
              <a:lnSpc>
                <a:spcPct val="114000"/>
              </a:lnSpc>
              <a:spcBef>
                <a:spcPts val="600"/>
              </a:spcBef>
              <a:spcAft>
                <a:spcPts val="600"/>
              </a:spcAft>
              <a:buNone/>
            </a:pPr>
            <a:endParaRPr lang="en-US">
              <a:latin typeface="Segoe UI Semibold" panose="020B0702040204020203" pitchFamily="34" charset="0"/>
              <a:cs typeface="Segoe UI Semibold" panose="020B0702040204020203" pitchFamily="34" charset="0"/>
            </a:endParaRPr>
          </a:p>
        </p:txBody>
      </p:sp>
      <p:graphicFrame>
        <p:nvGraphicFramePr>
          <p:cNvPr id="4" name="Diagram 3">
            <a:extLst>
              <a:ext uri="{FF2B5EF4-FFF2-40B4-BE49-F238E27FC236}">
                <a16:creationId xmlns:a16="http://schemas.microsoft.com/office/drawing/2014/main" id="{C0628D64-6724-7F1C-5EDB-A3A3E6BA4BB9}"/>
              </a:ext>
            </a:extLst>
          </p:cNvPr>
          <p:cNvGraphicFramePr/>
          <p:nvPr/>
        </p:nvGraphicFramePr>
        <p:xfrm>
          <a:off x="2032000" y="49554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B7C88AC6-ABE1-133E-D59F-7F4060D63140}"/>
              </a:ext>
            </a:extLst>
          </p:cNvPr>
          <p:cNvCxnSpPr>
            <a:cxnSpLocks/>
          </p:cNvCxnSpPr>
          <p:nvPr/>
        </p:nvCxnSpPr>
        <p:spPr>
          <a:xfrm flipH="1">
            <a:off x="7637930" y="3469341"/>
            <a:ext cx="1900517"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34009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DC135-969A-33B0-7D56-0C466F53991D}"/>
              </a:ext>
            </a:extLst>
          </p:cNvPr>
          <p:cNvSpPr/>
          <p:nvPr/>
        </p:nvSpPr>
        <p:spPr>
          <a:xfrm>
            <a:off x="1213409" y="4566943"/>
            <a:ext cx="7951856"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Content Placeholder 2">
            <a:extLst>
              <a:ext uri="{FF2B5EF4-FFF2-40B4-BE49-F238E27FC236}">
                <a16:creationId xmlns:a16="http://schemas.microsoft.com/office/drawing/2014/main" id="{6E0558FD-1A89-4AA2-DD8D-8FCA36CF7CF4}"/>
              </a:ext>
            </a:extLst>
          </p:cNvPr>
          <p:cNvSpPr>
            <a:spLocks noGrp="1"/>
          </p:cNvSpPr>
          <p:nvPr>
            <p:ph idx="10"/>
          </p:nvPr>
        </p:nvSpPr>
        <p:spPr>
          <a:xfrm>
            <a:off x="952498" y="1686757"/>
            <a:ext cx="10251527" cy="4644466"/>
          </a:xfrm>
        </p:spPr>
        <p:txBody>
          <a:bodyPr vert="horz" lIns="0" tIns="0" rIns="0" bIns="0" rtlCol="0" anchor="t">
            <a:normAutofit/>
          </a:bodyPr>
          <a:lstStyle/>
          <a:p>
            <a:pPr marL="285750" lvl="0" indent="-285750">
              <a:lnSpc>
                <a:spcPct val="110000"/>
              </a:lnSpc>
              <a:spcBef>
                <a:spcPts val="0"/>
              </a:spcBef>
              <a:spcAft>
                <a:spcPts val="1800"/>
              </a:spcAft>
              <a:buClrTx/>
              <a:buSzTx/>
              <a:defRPr/>
            </a:pPr>
            <a:r>
              <a:rPr lang="en-US">
                <a:latin typeface="Segoe UI Semibold" panose="020B0702040204020203" pitchFamily="34" charset="0"/>
                <a:ea typeface="Roboto"/>
                <a:cs typeface="Segoe UI Semibold" panose="020B0702040204020203" pitchFamily="34" charset="0"/>
              </a:rPr>
              <a:t>Many Iowans understandably have questions about potential links between environmental exposures and cancer </a:t>
            </a:r>
          </a:p>
          <a:p>
            <a:pPr marL="285750" lvl="0" indent="-285750">
              <a:lnSpc>
                <a:spcPct val="110000"/>
              </a:lnSpc>
              <a:spcBef>
                <a:spcPts val="0"/>
              </a:spcBef>
              <a:spcAft>
                <a:spcPts val="1800"/>
              </a:spcAft>
              <a:buClrTx/>
              <a:buSzTx/>
              <a:defRPr/>
            </a:pPr>
            <a:r>
              <a:rPr lang="en-US">
                <a:latin typeface="Segoe UI Semibold" panose="020B0702040204020203" pitchFamily="34" charset="0"/>
                <a:ea typeface="Roboto"/>
                <a:cs typeface="Segoe UI Semibold" panose="020B0702040204020203" pitchFamily="34" charset="0"/>
              </a:rPr>
              <a:t>This is an important area of continued research, and Iowans are right to ask questions and be cautious </a:t>
            </a:r>
          </a:p>
          <a:p>
            <a:pPr marL="285750" lvl="0" indent="-285750">
              <a:lnSpc>
                <a:spcPct val="110000"/>
              </a:lnSpc>
              <a:spcBef>
                <a:spcPts val="0"/>
              </a:spcBef>
              <a:spcAft>
                <a:spcPts val="1800"/>
              </a:spcAft>
              <a:buClrTx/>
              <a:buSzTx/>
              <a:defRPr/>
            </a:pPr>
            <a:r>
              <a:rPr lang="en-US">
                <a:latin typeface="Segoe UI Semibold" panose="020B0702040204020203" pitchFamily="34" charset="0"/>
                <a:ea typeface="Roboto"/>
                <a:cs typeface="Segoe UI Semibold" panose="020B0702040204020203" pitchFamily="34" charset="0"/>
              </a:rPr>
              <a:t>ICR, along with other population-based cancer registries,    do not collect data on environmental risk factors, but we do share our data with researchers to support studies of cancer &amp; environmental risk factors</a:t>
            </a:r>
          </a:p>
        </p:txBody>
      </p:sp>
      <p:sp>
        <p:nvSpPr>
          <p:cNvPr id="2" name="Title 1">
            <a:extLst>
              <a:ext uri="{FF2B5EF4-FFF2-40B4-BE49-F238E27FC236}">
                <a16:creationId xmlns:a16="http://schemas.microsoft.com/office/drawing/2014/main" id="{3B9D3F32-CCB1-7870-A368-F050315C1BAC}"/>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Cancer &amp; the Environment</a:t>
            </a:r>
          </a:p>
        </p:txBody>
      </p:sp>
    </p:spTree>
    <p:extLst>
      <p:ext uri="{BB962C8B-B14F-4D97-AF65-F5344CB8AC3E}">
        <p14:creationId xmlns:p14="http://schemas.microsoft.com/office/powerpoint/2010/main" val="1819296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52C9B-8374-C89E-32DE-53FAA2F289EC}"/>
              </a:ext>
            </a:extLst>
          </p:cNvPr>
          <p:cNvSpPr>
            <a:spLocks noGrp="1"/>
          </p:cNvSpPr>
          <p:nvPr>
            <p:ph idx="10"/>
          </p:nvPr>
        </p:nvSpPr>
        <p:spPr/>
        <p:txBody>
          <a:bodyPr>
            <a:normAutofit fontScale="92500"/>
          </a:bodyPr>
          <a:lstStyle/>
          <a:p>
            <a:pPr>
              <a:spcAft>
                <a:spcPts val="1800"/>
              </a:spcAft>
            </a:pPr>
            <a:r>
              <a:rPr lang="en-US" sz="2800">
                <a:latin typeface="Segoe UI Semibold" panose="020B0702040204020203" pitchFamily="34" charset="0"/>
                <a:cs typeface="Segoe UI Semibold" panose="020B0702040204020203" pitchFamily="34" charset="0"/>
              </a:rPr>
              <a:t>There can be many years between exposure to risk factors &amp; cancer development, which makes it difficult to prove connections.</a:t>
            </a:r>
          </a:p>
          <a:p>
            <a:pPr lvl="1">
              <a:spcAft>
                <a:spcPts val="1800"/>
              </a:spcAft>
            </a:pPr>
            <a:r>
              <a:rPr lang="en-US" b="0" i="0">
                <a:solidFill>
                  <a:srgbClr val="000000"/>
                </a:solidFill>
                <a:effectLst/>
                <a:latin typeface="Segoe UI Semibold" panose="020B0702040204020203" pitchFamily="34" charset="0"/>
                <a:cs typeface="Segoe UI Semibold" panose="020B0702040204020203" pitchFamily="34" charset="0"/>
              </a:rPr>
              <a:t>For example, lung cancer may not occur until 30 years after a person starts smoking</a:t>
            </a:r>
          </a:p>
          <a:p>
            <a:pPr>
              <a:spcAft>
                <a:spcPts val="1800"/>
              </a:spcAft>
            </a:pPr>
            <a:r>
              <a:rPr lang="en-US">
                <a:latin typeface="Segoe UI Semibold" panose="020B0702040204020203" pitchFamily="34" charset="0"/>
                <a:cs typeface="Segoe UI Semibold" panose="020B0702040204020203" pitchFamily="34" charset="0"/>
              </a:rPr>
              <a:t>Risk factors work together to increase risk</a:t>
            </a:r>
          </a:p>
          <a:p>
            <a:pPr>
              <a:spcAft>
                <a:spcPts val="1800"/>
              </a:spcAft>
            </a:pPr>
            <a:r>
              <a:rPr lang="en-US">
                <a:latin typeface="Segoe UI Semibold" panose="020B0702040204020203" pitchFamily="34" charset="0"/>
                <a:cs typeface="Segoe UI Semibold" panose="020B0702040204020203" pitchFamily="34" charset="0"/>
              </a:rPr>
              <a:t>Today we will focus on things you can do to reduce your cancer risk. These things can be addressed at the state, community, and individual levels.</a:t>
            </a:r>
            <a:endParaRPr lang="en-US"/>
          </a:p>
        </p:txBody>
      </p:sp>
      <p:sp>
        <p:nvSpPr>
          <p:cNvPr id="2" name="Title 1">
            <a:extLst>
              <a:ext uri="{FF2B5EF4-FFF2-40B4-BE49-F238E27FC236}">
                <a16:creationId xmlns:a16="http://schemas.microsoft.com/office/drawing/2014/main" id="{62EDA47B-F722-E2EC-F0FA-C0AB329B8C4A}"/>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Risk factors &amp; cancer development</a:t>
            </a:r>
          </a:p>
        </p:txBody>
      </p:sp>
    </p:spTree>
    <p:extLst>
      <p:ext uri="{BB962C8B-B14F-4D97-AF65-F5344CB8AC3E}">
        <p14:creationId xmlns:p14="http://schemas.microsoft.com/office/powerpoint/2010/main" val="3348593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4883C8-002D-FCDC-CDFF-E51959C19A8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7F1C76D-C13A-AE3E-E17D-A6C4A2F22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9">
            <a:extLst>
              <a:ext uri="{FF2B5EF4-FFF2-40B4-BE49-F238E27FC236}">
                <a16:creationId xmlns:a16="http://schemas.microsoft.com/office/drawing/2014/main" id="{817F3392-06EA-0648-8596-9DFF638F2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59FF3523-5C91-A82B-ACAA-4B49D3F0F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Oval 13">
            <a:extLst>
              <a:ext uri="{FF2B5EF4-FFF2-40B4-BE49-F238E27FC236}">
                <a16:creationId xmlns:a16="http://schemas.microsoft.com/office/drawing/2014/main" id="{16998381-49C5-81B9-14D5-1AB136267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Title 2">
            <a:extLst>
              <a:ext uri="{FF2B5EF4-FFF2-40B4-BE49-F238E27FC236}">
                <a16:creationId xmlns:a16="http://schemas.microsoft.com/office/drawing/2014/main" id="{3C79C1C0-BB53-2B15-192C-1B8D9E7EEA67}"/>
              </a:ext>
            </a:extLst>
          </p:cNvPr>
          <p:cNvSpPr>
            <a:spLocks noGrp="1"/>
          </p:cNvSpPr>
          <p:nvPr>
            <p:ph type="title"/>
          </p:nvPr>
        </p:nvSpPr>
        <p:spPr>
          <a:xfrm>
            <a:off x="2815929" y="2172242"/>
            <a:ext cx="6028698" cy="2513516"/>
          </a:xfrm>
          <a:noFill/>
        </p:spPr>
        <p:txBody>
          <a:bodyPr vert="horz" wrap="square" lIns="0" tIns="45720" rIns="91440" bIns="45720" rtlCol="0" anchor="ctr" anchorCtr="0">
            <a:normAutofit/>
          </a:bodyPr>
          <a:lstStyle/>
          <a:p>
            <a:pPr marL="914400" algn="ctr"/>
            <a:r>
              <a:rPr lang="en-US" sz="6000" kern="1200">
                <a:solidFill>
                  <a:schemeClr val="tx1"/>
                </a:solidFill>
                <a:latin typeface="Segoe UI Black" panose="020B0A02040204020203" pitchFamily="34" charset="0"/>
                <a:ea typeface="Segoe UI Black" panose="020B0A02040204020203" pitchFamily="34" charset="0"/>
                <a:cs typeface="+mj-cs"/>
              </a:rPr>
              <a:t>Key Terms</a:t>
            </a:r>
          </a:p>
        </p:txBody>
      </p:sp>
      <p:sp>
        <p:nvSpPr>
          <p:cNvPr id="16" name="Arc 15">
            <a:extLst>
              <a:ext uri="{FF2B5EF4-FFF2-40B4-BE49-F238E27FC236}">
                <a16:creationId xmlns:a16="http://schemas.microsoft.com/office/drawing/2014/main" id="{77755A2B-CFDF-59C8-F559-EE9AA1ECE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8" name="Oval 17">
            <a:extLst>
              <a:ext uri="{FF2B5EF4-FFF2-40B4-BE49-F238E27FC236}">
                <a16:creationId xmlns:a16="http://schemas.microsoft.com/office/drawing/2014/main" id="{A6CA4898-D3CF-4395-2D44-309635E08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979531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5" name="Rectangle 4">
            <a:extLst>
              <a:ext uri="{FF2B5EF4-FFF2-40B4-BE49-F238E27FC236}">
                <a16:creationId xmlns:a16="http://schemas.microsoft.com/office/drawing/2014/main" id="{E2BE11DE-A5C3-CFDB-68DF-F52B0A9A9843}"/>
              </a:ext>
            </a:extLst>
          </p:cNvPr>
          <p:cNvSpPr/>
          <p:nvPr/>
        </p:nvSpPr>
        <p:spPr>
          <a:xfrm>
            <a:off x="3492500" y="3913232"/>
            <a:ext cx="1155700"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Rectangle 2">
            <a:extLst>
              <a:ext uri="{FF2B5EF4-FFF2-40B4-BE49-F238E27FC236}">
                <a16:creationId xmlns:a16="http://schemas.microsoft.com/office/drawing/2014/main" id="{55966264-3A1F-ACE7-C3EC-1BB8B32E76E4}"/>
              </a:ext>
            </a:extLst>
          </p:cNvPr>
          <p:cNvSpPr/>
          <p:nvPr/>
        </p:nvSpPr>
        <p:spPr>
          <a:xfrm>
            <a:off x="3492500" y="2306005"/>
            <a:ext cx="1689100"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itle 1">
            <a:extLst>
              <a:ext uri="{FF2B5EF4-FFF2-40B4-BE49-F238E27FC236}">
                <a16:creationId xmlns:a16="http://schemas.microsoft.com/office/drawing/2014/main" id="{6F06F0E9-65C9-A995-D34C-DD0A36B1E7FB}"/>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Incidence &amp; Mortality</a:t>
            </a:r>
          </a:p>
        </p:txBody>
      </p:sp>
      <p:sp>
        <p:nvSpPr>
          <p:cNvPr id="4" name="Content Placeholder 3">
            <a:extLst>
              <a:ext uri="{FF2B5EF4-FFF2-40B4-BE49-F238E27FC236}">
                <a16:creationId xmlns:a16="http://schemas.microsoft.com/office/drawing/2014/main" id="{0D5EAE75-88A3-E0AD-0FCB-BD58C8043A9B}"/>
              </a:ext>
            </a:extLst>
          </p:cNvPr>
          <p:cNvSpPr>
            <a:spLocks noGrp="1"/>
          </p:cNvSpPr>
          <p:nvPr>
            <p:ph idx="10"/>
          </p:nvPr>
        </p:nvSpPr>
        <p:spPr/>
        <p:txBody>
          <a:bodyPr>
            <a:normAutofit/>
          </a:bodyPr>
          <a:lstStyle/>
          <a:p>
            <a:pPr>
              <a:lnSpc>
                <a:spcPct val="110000"/>
              </a:lnSpc>
            </a:pPr>
            <a:r>
              <a:rPr lang="en-US">
                <a:latin typeface="Segoe UI Semibold" panose="020B0702040204020203" pitchFamily="34" charset="0"/>
                <a:cs typeface="Segoe UI Semibold" panose="020B0702040204020203" pitchFamily="34" charset="0"/>
              </a:rPr>
              <a:t>Incidence</a:t>
            </a:r>
          </a:p>
          <a:p>
            <a:pPr lvl="1">
              <a:lnSpc>
                <a:spcPct val="110000"/>
              </a:lnSpc>
            </a:pPr>
            <a:r>
              <a:rPr lang="en-US" sz="2800">
                <a:latin typeface="Segoe UI Semibold" panose="020B0702040204020203" pitchFamily="34" charset="0"/>
                <a:cs typeface="Segoe UI Semibold" panose="020B0702040204020203" pitchFamily="34" charset="0"/>
              </a:rPr>
              <a:t>Number of new cases of cancer occurring during a specified time period in a population</a:t>
            </a:r>
          </a:p>
          <a:p>
            <a:pPr>
              <a:lnSpc>
                <a:spcPct val="110000"/>
              </a:lnSpc>
            </a:pPr>
            <a:r>
              <a:rPr lang="en-US" b="1">
                <a:latin typeface="Segoe UI Semibold" panose="020B0702040204020203" pitchFamily="34" charset="0"/>
                <a:cs typeface="Segoe UI Semibold" panose="020B0702040204020203" pitchFamily="34" charset="0"/>
              </a:rPr>
              <a:t>Mortality</a:t>
            </a:r>
          </a:p>
          <a:p>
            <a:pPr lvl="1">
              <a:lnSpc>
                <a:spcPct val="110000"/>
              </a:lnSpc>
            </a:pPr>
            <a:r>
              <a:rPr lang="en-US" sz="2800">
                <a:latin typeface="Segoe UI Semibold" panose="020B0702040204020203" pitchFamily="34" charset="0"/>
                <a:cs typeface="Segoe UI Semibold" panose="020B0702040204020203" pitchFamily="34" charset="0"/>
              </a:rPr>
              <a:t>Number of deaths from cancer that occur during a specified time period in a population</a:t>
            </a:r>
          </a:p>
          <a:p>
            <a:pPr lvl="1">
              <a:lnSpc>
                <a:spcPct val="110000"/>
              </a:lnSpc>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BF64A612-51DE-39C9-B82C-76A06372C19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75FD4B7-37D6-DE59-C5A8-13B368D318BC}"/>
              </a:ext>
            </a:extLst>
          </p:cNvPr>
          <p:cNvSpPr/>
          <p:nvPr/>
        </p:nvSpPr>
        <p:spPr>
          <a:xfrm>
            <a:off x="6164823" y="4401374"/>
            <a:ext cx="3636227" cy="379142"/>
          </a:xfrm>
          <a:prstGeom prst="rect">
            <a:avLst/>
          </a:prstGeom>
          <a:solidFill>
            <a:srgbClr val="00B1B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itle 1">
            <a:extLst>
              <a:ext uri="{FF2B5EF4-FFF2-40B4-BE49-F238E27FC236}">
                <a16:creationId xmlns:a16="http://schemas.microsoft.com/office/drawing/2014/main" id="{CDD232AE-1104-C5B3-B001-8D19CE8BAD2F}"/>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Rates &amp; Counts</a:t>
            </a:r>
          </a:p>
        </p:txBody>
      </p:sp>
      <p:sp>
        <p:nvSpPr>
          <p:cNvPr id="3" name="Rectangle 2">
            <a:extLst>
              <a:ext uri="{FF2B5EF4-FFF2-40B4-BE49-F238E27FC236}">
                <a16:creationId xmlns:a16="http://schemas.microsoft.com/office/drawing/2014/main" id="{24674F80-70D0-AFE1-7064-926F92F0037A}"/>
              </a:ext>
            </a:extLst>
          </p:cNvPr>
          <p:cNvSpPr/>
          <p:nvPr/>
        </p:nvSpPr>
        <p:spPr>
          <a:xfrm>
            <a:off x="2273300" y="2306005"/>
            <a:ext cx="1371600"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Content Placeholder 3">
            <a:extLst>
              <a:ext uri="{FF2B5EF4-FFF2-40B4-BE49-F238E27FC236}">
                <a16:creationId xmlns:a16="http://schemas.microsoft.com/office/drawing/2014/main" id="{C49BC781-3D3E-2578-28CC-CD6C9F44D064}"/>
              </a:ext>
            </a:extLst>
          </p:cNvPr>
          <p:cNvSpPr>
            <a:spLocks noGrp="1"/>
          </p:cNvSpPr>
          <p:nvPr>
            <p:ph idx="10"/>
          </p:nvPr>
        </p:nvSpPr>
        <p:spPr>
          <a:xfrm>
            <a:off x="952498" y="1686757"/>
            <a:ext cx="10845802" cy="4256843"/>
          </a:xfrm>
        </p:spPr>
        <p:txBody>
          <a:bodyPr>
            <a:noAutofit/>
          </a:bodyPr>
          <a:lstStyle/>
          <a:p>
            <a:pPr>
              <a:lnSpc>
                <a:spcPct val="110000"/>
              </a:lnSpc>
            </a:pPr>
            <a:r>
              <a:rPr lang="en-US" b="1">
                <a:latin typeface="Segoe UI Semibold" panose="020B0702040204020203" pitchFamily="34" charset="0"/>
                <a:cs typeface="Segoe UI Semibold" panose="020B0702040204020203" pitchFamily="34" charset="0"/>
              </a:rPr>
              <a:t>Counts</a:t>
            </a:r>
          </a:p>
          <a:p>
            <a:pPr lvl="1">
              <a:lnSpc>
                <a:spcPct val="110000"/>
              </a:lnSpc>
            </a:pPr>
            <a:r>
              <a:rPr lang="en-US" sz="2800" b="1">
                <a:latin typeface="Segoe UI Semibold" panose="020B0702040204020203" pitchFamily="34" charset="0"/>
                <a:cs typeface="Segoe UI Semibold" panose="020B0702040204020203" pitchFamily="34" charset="0"/>
              </a:rPr>
              <a:t>The number of new cases diagnosed or deaths from cancer</a:t>
            </a:r>
          </a:p>
          <a:p>
            <a:pPr>
              <a:lnSpc>
                <a:spcPct val="110000"/>
              </a:lnSpc>
            </a:pPr>
            <a:r>
              <a:rPr lang="en-US" b="1">
                <a:latin typeface="Segoe UI Semibold" panose="020B0702040204020203" pitchFamily="34" charset="0"/>
                <a:cs typeface="Segoe UI Semibold" panose="020B0702040204020203" pitchFamily="34" charset="0"/>
              </a:rPr>
              <a:t>Age-Adjusted Rates</a:t>
            </a:r>
          </a:p>
          <a:p>
            <a:pPr lvl="1">
              <a:lnSpc>
                <a:spcPct val="110000"/>
              </a:lnSpc>
            </a:pPr>
            <a:r>
              <a:rPr lang="en-US" sz="2800">
                <a:latin typeface="Segoe UI Semibold" panose="020B0702040204020203" pitchFamily="34" charset="0"/>
                <a:cs typeface="Segoe UI Semibold" panose="020B0702040204020203" pitchFamily="34" charset="0"/>
              </a:rPr>
              <a:t>Addresses the question: </a:t>
            </a:r>
            <a:r>
              <a:rPr lang="en-US" sz="2800" i="1">
                <a:latin typeface="Segoe UI Semibold" panose="020B0702040204020203" pitchFamily="34" charset="0"/>
                <a:cs typeface="Segoe UI Semibold" panose="020B0702040204020203" pitchFamily="34" charset="0"/>
              </a:rPr>
              <a:t>If the size and age of the populations were the same, would there be a difference in rates?</a:t>
            </a:r>
          </a:p>
          <a:p>
            <a:pPr lvl="1">
              <a:lnSpc>
                <a:spcPct val="110000"/>
              </a:lnSpc>
            </a:pPr>
            <a:r>
              <a:rPr lang="en-US" sz="2800">
                <a:latin typeface="Segoe UI Semibold" panose="020B0702040204020203" pitchFamily="34" charset="0"/>
                <a:cs typeface="Segoe UI Semibold" panose="020B0702040204020203" pitchFamily="34" charset="0"/>
              </a:rPr>
              <a:t>Adjusts the counts to give a # per 100,000 people</a:t>
            </a:r>
          </a:p>
        </p:txBody>
      </p:sp>
    </p:spTree>
    <p:extLst>
      <p:ext uri="{BB962C8B-B14F-4D97-AF65-F5344CB8AC3E}">
        <p14:creationId xmlns:p14="http://schemas.microsoft.com/office/powerpoint/2010/main" val="86498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C622-EF4C-FBA4-20A5-E51F9D0A4A28}"/>
              </a:ext>
            </a:extLst>
          </p:cNvPr>
          <p:cNvSpPr>
            <a:spLocks noGrp="1"/>
          </p:cNvSpPr>
          <p:nvPr>
            <p:ph type="title"/>
          </p:nvPr>
        </p:nvSpPr>
        <p:spPr/>
        <p:txBody>
          <a:bodyPr/>
          <a:lstStyle/>
          <a:p>
            <a:r>
              <a:rPr lang="en-US">
                <a:latin typeface="+mj-lt"/>
              </a:rPr>
              <a:t>Stage definition used today</a:t>
            </a:r>
          </a:p>
        </p:txBody>
      </p:sp>
      <p:sp>
        <p:nvSpPr>
          <p:cNvPr id="3" name="Content Placeholder 2">
            <a:extLst>
              <a:ext uri="{FF2B5EF4-FFF2-40B4-BE49-F238E27FC236}">
                <a16:creationId xmlns:a16="http://schemas.microsoft.com/office/drawing/2014/main" id="{F67BEE78-89A9-F0B9-D8E7-1634D2B27E5E}"/>
              </a:ext>
            </a:extLst>
          </p:cNvPr>
          <p:cNvSpPr>
            <a:spLocks noGrp="1"/>
          </p:cNvSpPr>
          <p:nvPr>
            <p:ph idx="10"/>
          </p:nvPr>
        </p:nvSpPr>
        <p:spPr/>
        <p:txBody>
          <a:bodyPr/>
          <a:lstStyle/>
          <a:p>
            <a:r>
              <a:rPr lang="en-US">
                <a:latin typeface="+mn-lt"/>
              </a:rPr>
              <a:t>Early Stage includes</a:t>
            </a:r>
          </a:p>
          <a:p>
            <a:pPr lvl="1"/>
            <a:r>
              <a:rPr lang="en-US">
                <a:latin typeface="+mn-lt"/>
              </a:rPr>
              <a:t>Localized: cancer is limited to the place where it started, with no sign that it has spread</a:t>
            </a:r>
          </a:p>
          <a:p>
            <a:pPr marL="457200" lvl="1" indent="0">
              <a:buNone/>
            </a:pPr>
            <a:endParaRPr lang="en-US">
              <a:latin typeface="+mn-lt"/>
            </a:endParaRPr>
          </a:p>
          <a:p>
            <a:r>
              <a:rPr lang="en-US">
                <a:latin typeface="+mn-lt"/>
              </a:rPr>
              <a:t>Late Stage includes</a:t>
            </a:r>
          </a:p>
          <a:p>
            <a:pPr lvl="1"/>
            <a:r>
              <a:rPr lang="en-US">
                <a:latin typeface="+mn-lt"/>
              </a:rPr>
              <a:t>Regional: cancer has spread to nearby lymph nodes, tissues, or organs</a:t>
            </a:r>
          </a:p>
          <a:p>
            <a:pPr lvl="1"/>
            <a:r>
              <a:rPr lang="en-US">
                <a:latin typeface="+mn-lt"/>
              </a:rPr>
              <a:t>Distant: cancer has spread to distant parts of the body</a:t>
            </a:r>
          </a:p>
        </p:txBody>
      </p:sp>
      <p:sp>
        <p:nvSpPr>
          <p:cNvPr id="5" name="TextBox 4">
            <a:extLst>
              <a:ext uri="{FF2B5EF4-FFF2-40B4-BE49-F238E27FC236}">
                <a16:creationId xmlns:a16="http://schemas.microsoft.com/office/drawing/2014/main" id="{4B98E930-904F-4D9D-7622-64981DC73D15}"/>
              </a:ext>
            </a:extLst>
          </p:cNvPr>
          <p:cNvSpPr txBox="1"/>
          <p:nvPr/>
        </p:nvSpPr>
        <p:spPr>
          <a:xfrm>
            <a:off x="4368800" y="5961891"/>
            <a:ext cx="78232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mn-cs"/>
                <a:hlinkClick r:id="rId3"/>
              </a:rPr>
              <a:t>https://www.cancer.gov/about-cancer/diagnosis-staging/staging</a:t>
            </a:r>
            <a:r>
              <a:rPr kumimoji="0" lang="en-US" sz="1800" b="0" i="0" u="none" strike="noStrike" kern="1200" cap="none" spc="0" normalizeH="0" baseline="0" noProof="0">
                <a:ln>
                  <a:noFill/>
                </a:ln>
                <a:solidFill>
                  <a:prstClr val="black"/>
                </a:solidFill>
                <a:effectLst/>
                <a:uLnTx/>
                <a:uFillTx/>
                <a:latin typeface="Segoe UI Semibold"/>
                <a:ea typeface="+mn-ea"/>
                <a:cs typeface="+mn-cs"/>
              </a:rPr>
              <a:t> </a:t>
            </a:r>
          </a:p>
        </p:txBody>
      </p:sp>
    </p:spTree>
    <p:extLst>
      <p:ext uri="{BB962C8B-B14F-4D97-AF65-F5344CB8AC3E}">
        <p14:creationId xmlns:p14="http://schemas.microsoft.com/office/powerpoint/2010/main" val="3048093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9DA186F-90EC-9295-562C-ADC65E7895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42897" y="1754372"/>
            <a:ext cx="5276755" cy="3552078"/>
          </a:xfrm>
          <a:prstGeom prst="rect">
            <a:avLst/>
          </a:prstGeom>
        </p:spPr>
      </p:pic>
      <p:sp>
        <p:nvSpPr>
          <p:cNvPr id="2" name="Title 1">
            <a:extLst>
              <a:ext uri="{FF2B5EF4-FFF2-40B4-BE49-F238E27FC236}">
                <a16:creationId xmlns:a16="http://schemas.microsoft.com/office/drawing/2014/main" id="{9B8EB756-C515-58D1-4963-530147FCB4C3}"/>
              </a:ext>
            </a:extLst>
          </p:cNvPr>
          <p:cNvSpPr>
            <a:spLocks noGrp="1"/>
          </p:cNvSpPr>
          <p:nvPr>
            <p:ph type="title"/>
          </p:nvPr>
        </p:nvSpPr>
        <p:spPr/>
        <p:txBody>
          <a:bodyPr/>
          <a:lstStyle/>
          <a:p>
            <a:r>
              <a:rPr lang="en-US">
                <a:latin typeface="+mj-lt"/>
              </a:rPr>
              <a:t>How to read the graphs </a:t>
            </a:r>
          </a:p>
        </p:txBody>
      </p:sp>
      <p:cxnSp>
        <p:nvCxnSpPr>
          <p:cNvPr id="10" name="Straight Arrow Connector 9">
            <a:extLst>
              <a:ext uri="{FF2B5EF4-FFF2-40B4-BE49-F238E27FC236}">
                <a16:creationId xmlns:a16="http://schemas.microsoft.com/office/drawing/2014/main" id="{6AAB6124-DA50-B9F0-9D66-A9B4F7BD5A5C}"/>
              </a:ext>
            </a:extLst>
          </p:cNvPr>
          <p:cNvCxnSpPr>
            <a:cxnSpLocks/>
          </p:cNvCxnSpPr>
          <p:nvPr/>
        </p:nvCxnSpPr>
        <p:spPr>
          <a:xfrm flipH="1">
            <a:off x="2753834" y="3678865"/>
            <a:ext cx="1339701" cy="748435"/>
          </a:xfrm>
          <a:prstGeom prst="straightConnector1">
            <a:avLst/>
          </a:prstGeom>
          <a:ln w="57150">
            <a:solidFill>
              <a:schemeClr val="bg1">
                <a:lumMod val="50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2408AB6-CCF5-097B-7FA8-BA2713FBD0F7}"/>
              </a:ext>
            </a:extLst>
          </p:cNvPr>
          <p:cNvSpPr txBox="1"/>
          <p:nvPr/>
        </p:nvSpPr>
        <p:spPr>
          <a:xfrm>
            <a:off x="762272" y="3787705"/>
            <a:ext cx="21118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Semibold"/>
                <a:ea typeface="+mn-ea"/>
                <a:cs typeface="+mn-cs"/>
              </a:rPr>
              <a:t>Black lines on bar graphs are United States data</a:t>
            </a:r>
          </a:p>
        </p:txBody>
      </p:sp>
      <p:sp>
        <p:nvSpPr>
          <p:cNvPr id="14" name="TextBox 13">
            <a:extLst>
              <a:ext uri="{FF2B5EF4-FFF2-40B4-BE49-F238E27FC236}">
                <a16:creationId xmlns:a16="http://schemas.microsoft.com/office/drawing/2014/main" id="{9182FF9C-77C9-91DC-222B-1D4622BC9D26}"/>
              </a:ext>
            </a:extLst>
          </p:cNvPr>
          <p:cNvSpPr txBox="1"/>
          <p:nvPr/>
        </p:nvSpPr>
        <p:spPr>
          <a:xfrm>
            <a:off x="952499" y="1500635"/>
            <a:ext cx="50407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Semibold"/>
                <a:ea typeface="+mn-ea"/>
                <a:cs typeface="+mn-cs"/>
              </a:rPr>
              <a:t>Unless otherwise stated, bars are your county data</a:t>
            </a:r>
          </a:p>
        </p:txBody>
      </p:sp>
      <p:cxnSp>
        <p:nvCxnSpPr>
          <p:cNvPr id="5" name="Straight Arrow Connector 4">
            <a:extLst>
              <a:ext uri="{FF2B5EF4-FFF2-40B4-BE49-F238E27FC236}">
                <a16:creationId xmlns:a16="http://schemas.microsoft.com/office/drawing/2014/main" id="{3A2DB638-5A9A-7859-0F74-FDCBC8462023}"/>
              </a:ext>
            </a:extLst>
          </p:cNvPr>
          <p:cNvCxnSpPr>
            <a:cxnSpLocks/>
          </p:cNvCxnSpPr>
          <p:nvPr/>
        </p:nvCxnSpPr>
        <p:spPr>
          <a:xfrm flipV="1">
            <a:off x="8633637" y="1233372"/>
            <a:ext cx="918019" cy="648586"/>
          </a:xfrm>
          <a:prstGeom prst="straightConnector1">
            <a:avLst/>
          </a:prstGeom>
          <a:ln w="57150">
            <a:solidFill>
              <a:schemeClr val="bg1">
                <a:lumMod val="50000"/>
              </a:schemeClr>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0681B41-FD58-A26A-DFB1-DE7E77175F01}"/>
              </a:ext>
            </a:extLst>
          </p:cNvPr>
          <p:cNvSpPr txBox="1"/>
          <p:nvPr/>
        </p:nvSpPr>
        <p:spPr>
          <a:xfrm>
            <a:off x="9551656" y="733113"/>
            <a:ext cx="264034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Semibold"/>
                <a:ea typeface="+mn-ea"/>
                <a:cs typeface="+mn-cs"/>
              </a:rPr>
              <a:t>Grey boxes on bar graphs are 95% Confidence Intervals.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Semibold"/>
                <a:ea typeface="+mn-ea"/>
                <a:cs typeface="+mn-cs"/>
              </a:rPr>
              <a:t>These are used to determine if rates are statistically different from each other </a:t>
            </a:r>
          </a:p>
        </p:txBody>
      </p:sp>
      <p:sp>
        <p:nvSpPr>
          <p:cNvPr id="20" name="TextBox 19">
            <a:extLst>
              <a:ext uri="{FF2B5EF4-FFF2-40B4-BE49-F238E27FC236}">
                <a16:creationId xmlns:a16="http://schemas.microsoft.com/office/drawing/2014/main" id="{EB0612C9-B62D-9D5C-43FD-726228D17746}"/>
              </a:ext>
            </a:extLst>
          </p:cNvPr>
          <p:cNvSpPr txBox="1"/>
          <p:nvPr/>
        </p:nvSpPr>
        <p:spPr>
          <a:xfrm>
            <a:off x="7559748" y="5357365"/>
            <a:ext cx="15590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Above National Rates</a:t>
            </a:r>
          </a:p>
        </p:txBody>
      </p:sp>
      <p:sp>
        <p:nvSpPr>
          <p:cNvPr id="21" name="TextBox 20">
            <a:extLst>
              <a:ext uri="{FF2B5EF4-FFF2-40B4-BE49-F238E27FC236}">
                <a16:creationId xmlns:a16="http://schemas.microsoft.com/office/drawing/2014/main" id="{E67F4D21-90EF-C066-0927-922451C7DFD4}"/>
              </a:ext>
            </a:extLst>
          </p:cNvPr>
          <p:cNvSpPr txBox="1"/>
          <p:nvPr/>
        </p:nvSpPr>
        <p:spPr>
          <a:xfrm>
            <a:off x="3890221" y="5318243"/>
            <a:ext cx="1749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Below National Rates</a:t>
            </a:r>
          </a:p>
        </p:txBody>
      </p:sp>
      <p:sp>
        <p:nvSpPr>
          <p:cNvPr id="22" name="TextBox 21">
            <a:extLst>
              <a:ext uri="{FF2B5EF4-FFF2-40B4-BE49-F238E27FC236}">
                <a16:creationId xmlns:a16="http://schemas.microsoft.com/office/drawing/2014/main" id="{49E89027-9682-5E67-6D48-CFB8DC0309C8}"/>
              </a:ext>
            </a:extLst>
          </p:cNvPr>
          <p:cNvSpPr txBox="1"/>
          <p:nvPr/>
        </p:nvSpPr>
        <p:spPr>
          <a:xfrm>
            <a:off x="5616706" y="5357365"/>
            <a:ext cx="19659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About the same as National Rates</a:t>
            </a:r>
          </a:p>
        </p:txBody>
      </p:sp>
    </p:spTree>
    <p:extLst>
      <p:ext uri="{BB962C8B-B14F-4D97-AF65-F5344CB8AC3E}">
        <p14:creationId xmlns:p14="http://schemas.microsoft.com/office/powerpoint/2010/main" val="4272793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738169-820D-5F29-4655-72F78181502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16AB64-A288-2995-CEE7-5182F2370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9">
            <a:extLst>
              <a:ext uri="{FF2B5EF4-FFF2-40B4-BE49-F238E27FC236}">
                <a16:creationId xmlns:a16="http://schemas.microsoft.com/office/drawing/2014/main" id="{8B33AABA-82DD-A0E9-C27E-AF10A8E15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37E73468-CF5D-CDC2-37F3-777BC97F1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Oval 13">
            <a:extLst>
              <a:ext uri="{FF2B5EF4-FFF2-40B4-BE49-F238E27FC236}">
                <a16:creationId xmlns:a16="http://schemas.microsoft.com/office/drawing/2014/main" id="{C4159A21-8C62-3E21-0853-0795428DA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Title 2">
            <a:extLst>
              <a:ext uri="{FF2B5EF4-FFF2-40B4-BE49-F238E27FC236}">
                <a16:creationId xmlns:a16="http://schemas.microsoft.com/office/drawing/2014/main" id="{029FD983-97AD-C6AE-A229-FE199E5616DA}"/>
              </a:ext>
            </a:extLst>
          </p:cNvPr>
          <p:cNvSpPr>
            <a:spLocks noGrp="1"/>
          </p:cNvSpPr>
          <p:nvPr>
            <p:ph type="title"/>
          </p:nvPr>
        </p:nvSpPr>
        <p:spPr>
          <a:xfrm>
            <a:off x="2815929" y="148930"/>
            <a:ext cx="6563190" cy="6560141"/>
          </a:xfrm>
          <a:noFill/>
        </p:spPr>
        <p:txBody>
          <a:bodyPr vert="horz" wrap="square" lIns="0" tIns="0" rIns="0" bIns="0" rtlCol="0" anchor="ctr" anchorCtr="0">
            <a:normAutofit/>
          </a:bodyPr>
          <a:lstStyle/>
          <a:p>
            <a:pPr algn="ctr"/>
            <a:r>
              <a:rPr lang="en-US" sz="6000" kern="1200">
                <a:solidFill>
                  <a:schemeClr val="tx1"/>
                </a:solidFill>
                <a:latin typeface="Segoe UI Black" panose="020B0A02040204020203" pitchFamily="34" charset="0"/>
                <a:ea typeface="Segoe UI Black" panose="020B0A02040204020203" pitchFamily="34" charset="0"/>
                <a:cs typeface="+mj-cs"/>
              </a:rPr>
              <a:t>Cancer in</a:t>
            </a:r>
            <a:r>
              <a:rPr lang="en-US" sz="6000">
                <a:solidFill>
                  <a:schemeClr val="tx1"/>
                </a:solidFill>
                <a:latin typeface="Segoe UI Black" panose="020B0A02040204020203" pitchFamily="34" charset="0"/>
                <a:ea typeface="Segoe UI Black" panose="020B0A02040204020203" pitchFamily="34" charset="0"/>
                <a:cs typeface="+mj-cs"/>
              </a:rPr>
              <a:t> </a:t>
            </a:r>
            <a:br>
              <a:rPr lang="en-US" sz="6000">
                <a:solidFill>
                  <a:schemeClr val="tx1"/>
                </a:solidFill>
                <a:latin typeface="Segoe UI Black" panose="020B0A02040204020203" pitchFamily="34" charset="0"/>
                <a:ea typeface="Segoe UI Black" panose="020B0A02040204020203" pitchFamily="34" charset="0"/>
                <a:cs typeface="+mj-cs"/>
              </a:rPr>
            </a:br>
            <a:r>
              <a:rPr lang="en-US" sz="6000">
                <a:solidFill>
                  <a:schemeClr val="tx1"/>
                </a:solidFill>
                <a:latin typeface="Segoe UI Black" panose="020B0A02040204020203" pitchFamily="34" charset="0"/>
                <a:ea typeface="Segoe UI Black" panose="020B0A02040204020203" pitchFamily="34" charset="0"/>
                <a:cs typeface="+mj-cs"/>
              </a:rPr>
              <a:t>Story </a:t>
            </a:r>
            <a:r>
              <a:rPr lang="en-US" sz="6000">
                <a:solidFill>
                  <a:schemeClr val="tx1"/>
                </a:solidFill>
                <a:latin typeface="Segoe UI Black" panose="020B0A02040204020203" pitchFamily="34" charset="0"/>
                <a:ea typeface="Segoe UI Black" panose="020B0A02040204020203" pitchFamily="34" charset="0"/>
                <a:cs typeface="Segoe UI" panose="020B0502040204020203" pitchFamily="34" charset="0"/>
              </a:rPr>
              <a:t>County</a:t>
            </a:r>
            <a:endParaRPr lang="en-US" sz="6000" kern="1200">
              <a:solidFill>
                <a:schemeClr val="tx1"/>
              </a:solidFill>
              <a:latin typeface="Segoe UI Black" panose="020B0A02040204020203" pitchFamily="34" charset="0"/>
              <a:ea typeface="Segoe UI Black" panose="020B0A02040204020203" pitchFamily="34" charset="0"/>
              <a:cs typeface="+mj-cs"/>
            </a:endParaRPr>
          </a:p>
        </p:txBody>
      </p:sp>
      <p:sp>
        <p:nvSpPr>
          <p:cNvPr id="16" name="Arc 15">
            <a:extLst>
              <a:ext uri="{FF2B5EF4-FFF2-40B4-BE49-F238E27FC236}">
                <a16:creationId xmlns:a16="http://schemas.microsoft.com/office/drawing/2014/main" id="{FAF5A3EB-0106-BFC4-F10B-661A167A3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8" name="Oval 17">
            <a:extLst>
              <a:ext uri="{FF2B5EF4-FFF2-40B4-BE49-F238E27FC236}">
                <a16:creationId xmlns:a16="http://schemas.microsoft.com/office/drawing/2014/main" id="{24F1E38C-0423-510D-144B-CC1569BB2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3336326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Metro counties slide">
            <a:extLst>
              <a:ext uri="{FF2B5EF4-FFF2-40B4-BE49-F238E27FC236}">
                <a16:creationId xmlns:a16="http://schemas.microsoft.com/office/drawing/2014/main" id="{91FE319A-2F07-470B-B4FF-DD94735F6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99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B0939-89E3-7EBC-E4D6-27417CA2E7DB}"/>
              </a:ext>
            </a:extLst>
          </p:cNvPr>
          <p:cNvSpPr txBox="1">
            <a:spLocks/>
          </p:cNvSpPr>
          <p:nvPr/>
        </p:nvSpPr>
        <p:spPr>
          <a:xfrm>
            <a:off x="1053370" y="1223991"/>
            <a:ext cx="5437864" cy="1320171"/>
          </a:xfrm>
          <a:prstGeom prst="rect">
            <a:avLst/>
          </a:prstGeom>
          <a:noFill/>
        </p:spPr>
        <p:txBody>
          <a:bodyPr vert="horz" wrap="square" lIns="91440" tIns="45720" rIns="91440" bIns="45720" rtlCol="0" anchor="t">
            <a:noAutofit/>
          </a:bodyPr>
          <a:lstStyle>
            <a:lvl1pPr algn="l" defTabSz="914400" rtl="0" eaLnBrk="1" latinLnBrk="0" hangingPunct="1">
              <a:lnSpc>
                <a:spcPct val="90000"/>
              </a:lnSpc>
              <a:spcBef>
                <a:spcPct val="0"/>
              </a:spcBef>
              <a:buNone/>
              <a:defRPr sz="4000" b="1" kern="12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These slides will be posted to the Iowa Cancer Registry website: </a:t>
            </a:r>
          </a:p>
          <a:p>
            <a:pPr marL="0" marR="0" lvl="0" indent="0" algn="l" defTabSz="914400" rtl="0" eaLnBrk="1" fontAlgn="auto"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a:ln>
                  <a:noFill/>
                </a:ln>
                <a:solidFill>
                  <a:srgbClr val="2683C6">
                    <a:lumMod val="75000"/>
                  </a:srgbClr>
                </a:solidFill>
                <a:effectLst/>
                <a:uLnTx/>
                <a:uFillTx/>
                <a:latin typeface="Segoe UI Semibold" panose="020B0702040204020203" pitchFamily="34" charset="0"/>
                <a:ea typeface="Roboto" panose="02000000000000000000" pitchFamily="2" charset="0"/>
                <a:cs typeface="Segoe UI Semibold" panose="020B0702040204020203" pitchFamily="34" charset="0"/>
                <a:hlinkClick r:id="rId3"/>
              </a:rPr>
              <a:t>www.iowacancerregistry.org/99</a:t>
            </a:r>
            <a:r>
              <a:rPr kumimoji="0" lang="en-US" sz="2000" b="1" i="0" u="none" strike="noStrike" kern="1200" cap="none" spc="0" normalizeH="0" baseline="0" noProof="0">
                <a:ln>
                  <a:noFill/>
                </a:ln>
                <a:solidFill>
                  <a:srgbClr val="2683C6">
                    <a:lumMod val="75000"/>
                  </a:srgbClr>
                </a:solidFill>
                <a:effectLst/>
                <a:uLnTx/>
                <a:uFillTx/>
                <a:latin typeface="Segoe UI Semibold" panose="020B0702040204020203" pitchFamily="34" charset="0"/>
                <a:ea typeface="Roboto" panose="02000000000000000000" pitchFamily="2" charset="0"/>
                <a:cs typeface="Segoe UI Semibold" panose="020B0702040204020203" pitchFamily="34" charset="0"/>
              </a:rPr>
              <a:t>  </a:t>
            </a:r>
          </a:p>
        </p:txBody>
      </p:sp>
      <p:sp>
        <p:nvSpPr>
          <p:cNvPr id="3" name="Title 2">
            <a:extLst>
              <a:ext uri="{FF2B5EF4-FFF2-40B4-BE49-F238E27FC236}">
                <a16:creationId xmlns:a16="http://schemas.microsoft.com/office/drawing/2014/main" id="{A0DBA2A3-3DBE-D392-1B91-6B84D7A57EF4}"/>
              </a:ext>
            </a:extLst>
          </p:cNvPr>
          <p:cNvSpPr>
            <a:spLocks noGrp="1"/>
          </p:cNvSpPr>
          <p:nvPr>
            <p:ph type="title"/>
          </p:nvPr>
        </p:nvSpPr>
        <p:spPr>
          <a:xfrm>
            <a:off x="691629" y="480258"/>
            <a:ext cx="5799605" cy="572464"/>
          </a:xfrm>
        </p:spPr>
        <p:txBody>
          <a:bodyPr tIns="91440" rIns="91440" bIns="91440"/>
          <a:lstStyle/>
          <a:p>
            <a:r>
              <a:rPr lang="en-US" sz="2800" b="0">
                <a:latin typeface="Segoe UI Black" panose="020B0A02040204020203" pitchFamily="34" charset="0"/>
                <a:ea typeface="Segoe UI Black" panose="020B0A02040204020203" pitchFamily="34" charset="0"/>
              </a:rPr>
              <a:t>These slides will be posted</a:t>
            </a:r>
          </a:p>
        </p:txBody>
      </p:sp>
      <p:pic>
        <p:nvPicPr>
          <p:cNvPr id="4" name="Graphic 3" descr="Envelope">
            <a:extLst>
              <a:ext uri="{FF2B5EF4-FFF2-40B4-BE49-F238E27FC236}">
                <a16:creationId xmlns:a16="http://schemas.microsoft.com/office/drawing/2014/main" id="{61D4540E-C9A1-5639-7AF2-FFBB8E16B2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733" y="2800521"/>
            <a:ext cx="581637" cy="628479"/>
          </a:xfrm>
          <a:prstGeom prst="rect">
            <a:avLst/>
          </a:prstGeom>
        </p:spPr>
      </p:pic>
      <p:sp>
        <p:nvSpPr>
          <p:cNvPr id="7" name="TextBox 6">
            <a:extLst>
              <a:ext uri="{FF2B5EF4-FFF2-40B4-BE49-F238E27FC236}">
                <a16:creationId xmlns:a16="http://schemas.microsoft.com/office/drawing/2014/main" id="{FCA236E7-8DA8-3003-A0D8-188AC53E7659}"/>
              </a:ext>
            </a:extLst>
          </p:cNvPr>
          <p:cNvSpPr txBox="1"/>
          <p:nvPr/>
        </p:nvSpPr>
        <p:spPr>
          <a:xfrm>
            <a:off x="1053370" y="2757404"/>
            <a:ext cx="48093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If you have questions after, please email us at </a:t>
            </a:r>
            <a:r>
              <a:rPr kumimoji="0" lang="en-US" sz="2000" b="1" i="0" u="none" strike="noStrike" kern="1200" cap="none" spc="0" normalizeH="0" baseline="0" noProof="0">
                <a:ln>
                  <a:noFill/>
                </a:ln>
                <a:solidFill>
                  <a:srgbClr val="0C77C3"/>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ICR-99countiesproject@uiowa.edu</a:t>
            </a:r>
            <a:r>
              <a:rPr kumimoji="0" lang="en-US" sz="2000" b="1" i="0" u="none" strike="noStrike" kern="1200" cap="none" spc="0" normalizeH="0" baseline="0" noProof="0">
                <a:ln>
                  <a:noFill/>
                </a:ln>
                <a:solidFill>
                  <a:srgbClr val="0C77C3"/>
                </a:solidFill>
                <a:effectLst/>
                <a:uLnTx/>
                <a:uFillTx/>
                <a:latin typeface="Segoe UI Semibold" panose="020B0702040204020203" pitchFamily="34" charset="0"/>
                <a:ea typeface="+mn-ea"/>
                <a:cs typeface="Segoe UI Semibold" panose="020B0702040204020203" pitchFamily="34" charset="0"/>
              </a:rPr>
              <a:t> </a:t>
            </a:r>
          </a:p>
        </p:txBody>
      </p:sp>
      <p:sp>
        <p:nvSpPr>
          <p:cNvPr id="2" name="Title 2">
            <a:extLst>
              <a:ext uri="{FF2B5EF4-FFF2-40B4-BE49-F238E27FC236}">
                <a16:creationId xmlns:a16="http://schemas.microsoft.com/office/drawing/2014/main" id="{1111B476-95CF-4DD2-90A4-A0C4CA07082F}"/>
              </a:ext>
            </a:extLst>
          </p:cNvPr>
          <p:cNvSpPr txBox="1">
            <a:spLocks/>
          </p:cNvSpPr>
          <p:nvPr/>
        </p:nvSpPr>
        <p:spPr>
          <a:xfrm>
            <a:off x="691629" y="4102980"/>
            <a:ext cx="5799605" cy="572464"/>
          </a:xfrm>
          <a:prstGeom prst="rect">
            <a:avLst/>
          </a:prstGeom>
          <a:solidFill>
            <a:schemeClr val="accent1"/>
          </a:solidFill>
        </p:spPr>
        <p:txBody>
          <a:bodyPr vert="horz" wrap="square" lIns="91440" tIns="91440" rIns="91440" bIns="91440" rtlCol="0" anchor="ctr">
            <a:spAutoFit/>
          </a:bodyPr>
          <a:lstStyle>
            <a:lvl1pPr algn="l" defTabSz="914400" rtl="0" eaLnBrk="1" latinLnBrk="0" hangingPunct="1">
              <a:lnSpc>
                <a:spcPct val="90000"/>
              </a:lnSpc>
              <a:spcBef>
                <a:spcPct val="0"/>
              </a:spcBef>
              <a:buNone/>
              <a:defRPr sz="4000" b="1" kern="12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Arial" panose="020B0604020202020204" pitchFamily="34" charset="0"/>
              </a:rPr>
              <a:t>Media</a:t>
            </a:r>
          </a:p>
        </p:txBody>
      </p:sp>
      <p:sp>
        <p:nvSpPr>
          <p:cNvPr id="6" name="Title 4">
            <a:extLst>
              <a:ext uri="{FF2B5EF4-FFF2-40B4-BE49-F238E27FC236}">
                <a16:creationId xmlns:a16="http://schemas.microsoft.com/office/drawing/2014/main" id="{0B8D972D-890A-84F6-D614-BC188C69875D}"/>
              </a:ext>
            </a:extLst>
          </p:cNvPr>
          <p:cNvSpPr txBox="1">
            <a:spLocks/>
          </p:cNvSpPr>
          <p:nvPr/>
        </p:nvSpPr>
        <p:spPr>
          <a:xfrm>
            <a:off x="1053370" y="4856769"/>
            <a:ext cx="5437864" cy="1554480"/>
          </a:xfrm>
          <a:prstGeom prst="rect">
            <a:avLst/>
          </a:prstGeom>
          <a:noFill/>
        </p:spPr>
        <p:txBody>
          <a:bodyPr vert="horz" wrap="square" lIns="91440" tIns="45720" rIns="91440" bIns="45720" rtlCol="0" anchor="t">
            <a:noAutofit/>
          </a:bodyPr>
          <a:lstStyle>
            <a:lvl1pPr algn="l" defTabSz="914400" rtl="0" eaLnBrk="1" latinLnBrk="0" hangingPunct="1">
              <a:lnSpc>
                <a:spcPct val="90000"/>
              </a:lnSpc>
              <a:spcBef>
                <a:spcPct val="0"/>
              </a:spcBef>
              <a:buNone/>
              <a:defRPr sz="4000" b="1" kern="1200">
                <a:solidFill>
                  <a:schemeClr val="bg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If you are a representative of the media and would like more information on this presentation or to speak with someone from the Iowa Cancer Registry, contact </a:t>
            </a:r>
            <a:r>
              <a:rPr kumimoji="0" lang="en-US" sz="1800" b="1"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hlinkClick r:id="rId7"/>
              </a:rPr>
              <a:t>ICR-Media@uiowa.edu</a:t>
            </a:r>
            <a:r>
              <a:rPr kumimoji="0" lang="en-US" sz="1800" b="1"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 </a:t>
            </a:r>
          </a:p>
        </p:txBody>
      </p:sp>
      <p:sp>
        <p:nvSpPr>
          <p:cNvPr id="8" name="Rectangle 7">
            <a:extLst>
              <a:ext uri="{FF2B5EF4-FFF2-40B4-BE49-F238E27FC236}">
                <a16:creationId xmlns:a16="http://schemas.microsoft.com/office/drawing/2014/main" id="{F102CAB5-EFCF-2AF9-EA31-212890151165}"/>
              </a:ext>
            </a:extLst>
          </p:cNvPr>
          <p:cNvSpPr/>
          <p:nvPr/>
        </p:nvSpPr>
        <p:spPr>
          <a:xfrm>
            <a:off x="7440837" y="841973"/>
            <a:ext cx="4059534" cy="5217807"/>
          </a:xfrm>
          <a:custGeom>
            <a:avLst/>
            <a:gdLst>
              <a:gd name="connsiteX0" fmla="*/ 0 w 4059534"/>
              <a:gd name="connsiteY0" fmla="*/ 0 h 5217807"/>
              <a:gd name="connsiteX1" fmla="*/ 4059534 w 4059534"/>
              <a:gd name="connsiteY1" fmla="*/ 0 h 5217807"/>
              <a:gd name="connsiteX2" fmla="*/ 4059534 w 4059534"/>
              <a:gd name="connsiteY2" fmla="*/ 5217807 h 5217807"/>
              <a:gd name="connsiteX3" fmla="*/ 0 w 4059534"/>
              <a:gd name="connsiteY3" fmla="*/ 5217807 h 5217807"/>
              <a:gd name="connsiteX4" fmla="*/ 0 w 4059534"/>
              <a:gd name="connsiteY4" fmla="*/ 0 h 521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534" h="5217807" fill="none" extrusionOk="0">
                <a:moveTo>
                  <a:pt x="0" y="0"/>
                </a:moveTo>
                <a:cubicBezTo>
                  <a:pt x="1945882" y="-33775"/>
                  <a:pt x="3517081" y="138873"/>
                  <a:pt x="4059534" y="0"/>
                </a:cubicBezTo>
                <a:cubicBezTo>
                  <a:pt x="3985763" y="1193215"/>
                  <a:pt x="3903651" y="3386037"/>
                  <a:pt x="4059534" y="5217807"/>
                </a:cubicBezTo>
                <a:cubicBezTo>
                  <a:pt x="3001659" y="5080477"/>
                  <a:pt x="920434" y="5079951"/>
                  <a:pt x="0" y="5217807"/>
                </a:cubicBezTo>
                <a:cubicBezTo>
                  <a:pt x="152408" y="3939167"/>
                  <a:pt x="73868" y="1753358"/>
                  <a:pt x="0" y="0"/>
                </a:cubicBezTo>
                <a:close/>
              </a:path>
              <a:path w="4059534" h="5217807" stroke="0" extrusionOk="0">
                <a:moveTo>
                  <a:pt x="0" y="0"/>
                </a:moveTo>
                <a:cubicBezTo>
                  <a:pt x="932255" y="-101487"/>
                  <a:pt x="2576243" y="-162162"/>
                  <a:pt x="4059534" y="0"/>
                </a:cubicBezTo>
                <a:cubicBezTo>
                  <a:pt x="4120247" y="965145"/>
                  <a:pt x="3998462" y="3416486"/>
                  <a:pt x="4059534" y="5217807"/>
                </a:cubicBezTo>
                <a:cubicBezTo>
                  <a:pt x="3606647" y="5267872"/>
                  <a:pt x="578294" y="5059358"/>
                  <a:pt x="0" y="5217807"/>
                </a:cubicBezTo>
                <a:cubicBezTo>
                  <a:pt x="-24452" y="4488896"/>
                  <a:pt x="-67663" y="1315555"/>
                  <a:pt x="0" y="0"/>
                </a:cubicBezTo>
                <a:close/>
              </a:path>
            </a:pathLst>
          </a:custGeom>
          <a:solidFill>
            <a:schemeClr val="accent5">
              <a:lumMod val="90000"/>
            </a:schemeClr>
          </a:solidFill>
          <a:ln>
            <a:solidFill>
              <a:schemeClr val="accent5">
                <a:lumMod val="90000"/>
              </a:schemeClr>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Segoe UI Black"/>
                <a:ea typeface="+mn-ea"/>
                <a:cs typeface="Segoe UI Semibold" panose="020B0702040204020203" pitchFamily="34" charset="0"/>
              </a:rPr>
              <a:t>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We would appreciate your feedback on this presentation.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We will send &amp; post a link to a brief survey after this presentation.</a:t>
            </a:r>
          </a:p>
        </p:txBody>
      </p:sp>
    </p:spTree>
    <p:extLst>
      <p:ext uri="{BB962C8B-B14F-4D97-AF65-F5344CB8AC3E}">
        <p14:creationId xmlns:p14="http://schemas.microsoft.com/office/powerpoint/2010/main" val="3426328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5" descr="Slide 25_County_All-Ca_Inc">
            <a:extLst>
              <a:ext uri="{FF2B5EF4-FFF2-40B4-BE49-F238E27FC236}">
                <a16:creationId xmlns:a16="http://schemas.microsoft.com/office/drawing/2014/main" id="{B52809A6-0F21-4ED9-BF0B-1B584213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9885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3" descr="AAIR Slide all races">
            <a:extLst>
              <a:ext uri="{FF2B5EF4-FFF2-40B4-BE49-F238E27FC236}">
                <a16:creationId xmlns:a16="http://schemas.microsoft.com/office/drawing/2014/main" id="{33AFCD63-0289-4DF4-A64C-BA15EFEF5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461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6" descr="Slide 26_All-Ca_Mort">
            <a:extLst>
              <a:ext uri="{FF2B5EF4-FFF2-40B4-BE49-F238E27FC236}">
                <a16:creationId xmlns:a16="http://schemas.microsoft.com/office/drawing/2014/main" id="{049E6E23-9338-4007-B03D-CACEB799E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921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B033C-C0F6-6DF0-6712-AA2ADA9A1995}"/>
              </a:ext>
            </a:extLst>
          </p:cNvPr>
          <p:cNvSpPr>
            <a:spLocks noGrp="1"/>
          </p:cNvSpPr>
          <p:nvPr>
            <p:ph type="title"/>
          </p:nvPr>
        </p:nvSpPr>
        <p:spPr/>
        <p:txBody>
          <a:bodyPr>
            <a:noAutofit/>
          </a:bodyPr>
          <a:lstStyle/>
          <a:p>
            <a:r>
              <a:rPr lang="en-US" sz="2800">
                <a:latin typeface="Segoe UI Black" panose="020B0A02040204020203" pitchFamily="34" charset="0"/>
                <a:ea typeface="Segoe UI Black" panose="020B0A02040204020203" pitchFamily="34" charset="0"/>
              </a:rPr>
              <a:t>Pediatric, Adolescent, and Young Adult </a:t>
            </a:r>
            <a:br>
              <a:rPr lang="en-US" sz="2800">
                <a:latin typeface="Segoe UI Black" panose="020B0A02040204020203" pitchFamily="34" charset="0"/>
                <a:ea typeface="Segoe UI Black" panose="020B0A02040204020203" pitchFamily="34" charset="0"/>
              </a:rPr>
            </a:br>
            <a:r>
              <a:rPr lang="en-US" sz="2800">
                <a:latin typeface="Segoe UI Black" panose="020B0A02040204020203" pitchFamily="34" charset="0"/>
                <a:ea typeface="Segoe UI Black" panose="020B0A02040204020203" pitchFamily="34" charset="0"/>
              </a:rPr>
              <a:t>New Cancers in Iowa</a:t>
            </a:r>
            <a:endParaRPr lang="en-US" sz="2800"/>
          </a:p>
        </p:txBody>
      </p:sp>
      <p:sp>
        <p:nvSpPr>
          <p:cNvPr id="5" name="Content Placeholder 4">
            <a:extLst>
              <a:ext uri="{FF2B5EF4-FFF2-40B4-BE49-F238E27FC236}">
                <a16:creationId xmlns:a16="http://schemas.microsoft.com/office/drawing/2014/main" id="{04653FFA-1B94-E47C-2A80-213D0B464D25}"/>
              </a:ext>
            </a:extLst>
          </p:cNvPr>
          <p:cNvSpPr>
            <a:spLocks noGrp="1"/>
          </p:cNvSpPr>
          <p:nvPr>
            <p:ph idx="1"/>
          </p:nvPr>
        </p:nvSpPr>
        <p:spPr/>
        <p:txBody>
          <a:bodyPr>
            <a:noAutofit/>
          </a:bodyPr>
          <a:lstStyle/>
          <a:p>
            <a:r>
              <a:rPr lang="en-US" sz="1800"/>
              <a:t>Pediatric cancer incidence rates in Iowa are </a:t>
            </a:r>
            <a:r>
              <a:rPr lang="en-US" sz="1800">
                <a:solidFill>
                  <a:schemeClr val="accent1"/>
                </a:solidFill>
              </a:rPr>
              <a:t>not different </a:t>
            </a:r>
            <a:r>
              <a:rPr lang="en-US" sz="1800"/>
              <a:t>than the U.S. rate</a:t>
            </a:r>
          </a:p>
        </p:txBody>
      </p:sp>
      <p:sp>
        <p:nvSpPr>
          <p:cNvPr id="7" name="Content Placeholder 6">
            <a:extLst>
              <a:ext uri="{FF2B5EF4-FFF2-40B4-BE49-F238E27FC236}">
                <a16:creationId xmlns:a16="http://schemas.microsoft.com/office/drawing/2014/main" id="{D40C260C-DF2C-CB1A-9F9E-FFD0722FD916}"/>
              </a:ext>
            </a:extLst>
          </p:cNvPr>
          <p:cNvSpPr>
            <a:spLocks noGrp="1"/>
          </p:cNvSpPr>
          <p:nvPr>
            <p:ph idx="11"/>
          </p:nvPr>
        </p:nvSpPr>
        <p:spPr>
          <a:xfrm>
            <a:off x="4616385" y="1686756"/>
            <a:ext cx="3108960" cy="754602"/>
          </a:xfrm>
        </p:spPr>
        <p:txBody>
          <a:bodyPr>
            <a:noAutofit/>
          </a:bodyPr>
          <a:lstStyle/>
          <a:p>
            <a:pPr>
              <a:spcBef>
                <a:spcPts val="0"/>
              </a:spcBef>
            </a:pPr>
            <a:r>
              <a:rPr lang="en-US" sz="1800"/>
              <a:t>Adolescent cancer incidence rates in Iowa are </a:t>
            </a:r>
            <a:r>
              <a:rPr lang="en-US" sz="1800">
                <a:solidFill>
                  <a:schemeClr val="accent1"/>
                </a:solidFill>
              </a:rPr>
              <a:t>not different</a:t>
            </a:r>
            <a:r>
              <a:rPr lang="en-US" sz="1800"/>
              <a:t> than the U.S. rate</a:t>
            </a:r>
          </a:p>
        </p:txBody>
      </p:sp>
      <p:sp>
        <p:nvSpPr>
          <p:cNvPr id="9" name="Content Placeholder 8">
            <a:extLst>
              <a:ext uri="{FF2B5EF4-FFF2-40B4-BE49-F238E27FC236}">
                <a16:creationId xmlns:a16="http://schemas.microsoft.com/office/drawing/2014/main" id="{9915316E-5557-6890-87F1-C5E20D070038}"/>
              </a:ext>
            </a:extLst>
          </p:cNvPr>
          <p:cNvSpPr>
            <a:spLocks noGrp="1"/>
          </p:cNvSpPr>
          <p:nvPr>
            <p:ph idx="13"/>
          </p:nvPr>
        </p:nvSpPr>
        <p:spPr>
          <a:xfrm>
            <a:off x="8063513" y="1686756"/>
            <a:ext cx="3441849" cy="754602"/>
          </a:xfrm>
        </p:spPr>
        <p:txBody>
          <a:bodyPr>
            <a:noAutofit/>
          </a:bodyPr>
          <a:lstStyle/>
          <a:p>
            <a:r>
              <a:rPr lang="en-US" sz="1800"/>
              <a:t>Young Adult cancer incidence rates in Iowa </a:t>
            </a:r>
            <a:r>
              <a:rPr lang="en-US" sz="1800">
                <a:solidFill>
                  <a:schemeClr val="accent1"/>
                </a:solidFill>
              </a:rPr>
              <a:t>are higher</a:t>
            </a:r>
            <a:r>
              <a:rPr lang="en-US" sz="1800"/>
              <a:t> than the U.S. rate</a:t>
            </a:r>
          </a:p>
        </p:txBody>
      </p:sp>
      <p:graphicFrame>
        <p:nvGraphicFramePr>
          <p:cNvPr id="11" name="Content Placeholder 10">
            <a:extLst>
              <a:ext uri="{FF2B5EF4-FFF2-40B4-BE49-F238E27FC236}">
                <a16:creationId xmlns:a16="http://schemas.microsoft.com/office/drawing/2014/main" id="{F68472F8-280D-400B-98BF-5EA3A8FA01E4}"/>
              </a:ext>
            </a:extLst>
          </p:cNvPr>
          <p:cNvGraphicFramePr>
            <a:graphicFrameLocks noGrp="1"/>
          </p:cNvGraphicFramePr>
          <p:nvPr>
            <p:ph idx="10"/>
            <p:extLst>
              <p:ext uri="{D42A27DB-BD31-4B8C-83A1-F6EECF244321}">
                <p14:modId xmlns:p14="http://schemas.microsoft.com/office/powerpoint/2010/main" val="525627526"/>
              </p:ext>
            </p:extLst>
          </p:nvPr>
        </p:nvGraphicFramePr>
        <p:xfrm>
          <a:off x="952500" y="2674938"/>
          <a:ext cx="3167063" cy="32686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a16="http://schemas.microsoft.com/office/drawing/2014/main" id="{B8088E3E-95E5-4BEB-AB31-12C72D95491B}"/>
              </a:ext>
            </a:extLst>
          </p:cNvPr>
          <p:cNvGraphicFramePr>
            <a:graphicFrameLocks noGrp="1"/>
          </p:cNvGraphicFramePr>
          <p:nvPr>
            <p:ph idx="12"/>
            <p:extLst>
              <p:ext uri="{D42A27DB-BD31-4B8C-83A1-F6EECF244321}">
                <p14:modId xmlns:p14="http://schemas.microsoft.com/office/powerpoint/2010/main" val="473161320"/>
              </p:ext>
            </p:extLst>
          </p:nvPr>
        </p:nvGraphicFramePr>
        <p:xfrm>
          <a:off x="4616450" y="2674938"/>
          <a:ext cx="2973388" cy="32686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12">
            <a:extLst>
              <a:ext uri="{FF2B5EF4-FFF2-40B4-BE49-F238E27FC236}">
                <a16:creationId xmlns:a16="http://schemas.microsoft.com/office/drawing/2014/main" id="{A4EA3FD9-8C9A-497C-846B-25693AD57411}"/>
              </a:ext>
            </a:extLst>
          </p:cNvPr>
          <p:cNvGraphicFramePr>
            <a:graphicFrameLocks noGrp="1"/>
          </p:cNvGraphicFramePr>
          <p:nvPr>
            <p:ph idx="14"/>
            <p:extLst>
              <p:ext uri="{D42A27DB-BD31-4B8C-83A1-F6EECF244321}">
                <p14:modId xmlns:p14="http://schemas.microsoft.com/office/powerpoint/2010/main" val="600548703"/>
              </p:ext>
            </p:extLst>
          </p:nvPr>
        </p:nvGraphicFramePr>
        <p:xfrm>
          <a:off x="8062913" y="2674938"/>
          <a:ext cx="3167062" cy="326866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A112B75F-E2F1-1053-AD51-DF818BA2B201}"/>
              </a:ext>
            </a:extLst>
          </p:cNvPr>
          <p:cNvSpPr txBox="1"/>
          <p:nvPr/>
        </p:nvSpPr>
        <p:spPr>
          <a:xfrm>
            <a:off x="7134329" y="6073686"/>
            <a:ext cx="4873451" cy="307777"/>
          </a:xfrm>
          <a:prstGeom prst="rect">
            <a:avLst/>
          </a:prstGeom>
          <a:noFill/>
        </p:spPr>
        <p:txBody>
          <a:bodyPr wrap="square" rtlCol="0">
            <a:spAutoFit/>
          </a:bodyPr>
          <a:lstStyle/>
          <a:p>
            <a:pPr algn="r"/>
            <a:r>
              <a:rPr lang="en-US" sz="1400">
                <a:solidFill>
                  <a:schemeClr val="bg1">
                    <a:lumMod val="50000"/>
                  </a:schemeClr>
                </a:solidFill>
              </a:rPr>
              <a:t>Age-Adjusted incidence rate per 100,000 (2018-2022)</a:t>
            </a:r>
          </a:p>
        </p:txBody>
      </p:sp>
    </p:spTree>
    <p:extLst>
      <p:ext uri="{BB962C8B-B14F-4D97-AF65-F5344CB8AC3E}">
        <p14:creationId xmlns:p14="http://schemas.microsoft.com/office/powerpoint/2010/main" val="1043949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CAF049-F237-1ADC-9A7F-1161CFE338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7650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de9" descr="#1 Cancer Site">
            <a:extLst>
              <a:ext uri="{FF2B5EF4-FFF2-40B4-BE49-F238E27FC236}">
                <a16:creationId xmlns:a16="http://schemas.microsoft.com/office/drawing/2014/main" id="{C09B26FF-05B7-435E-A909-56933FBB2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2501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lide19" descr="Mammo slide">
            <a:extLst>
              <a:ext uri="{FF2B5EF4-FFF2-40B4-BE49-F238E27FC236}">
                <a16:creationId xmlns:a16="http://schemas.microsoft.com/office/drawing/2014/main" id="{06C9B403-EA31-4DBA-B677-B28C1B19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3391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de10" descr="#1_Stage">
            <a:extLst>
              <a:ext uri="{FF2B5EF4-FFF2-40B4-BE49-F238E27FC236}">
                <a16:creationId xmlns:a16="http://schemas.microsoft.com/office/drawing/2014/main" id="{5889EFEB-E899-427E-9B27-B4CF2D571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8100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955040" y="365127"/>
            <a:ext cx="10048582" cy="1064233"/>
          </a:xfrm>
        </p:spPr>
        <p:txBody>
          <a:bodyPr>
            <a:normAutofit fontScale="90000"/>
          </a:bodyPr>
          <a:lstStyle/>
          <a:p>
            <a:r>
              <a:rPr lang="en-US" sz="3600">
                <a:solidFill>
                  <a:schemeClr val="accent4"/>
                </a:solidFill>
                <a:ea typeface="Gill Sans"/>
                <a:cs typeface="Gill Sans"/>
                <a:sym typeface="Gill Sans"/>
              </a:rPr>
              <a:t>The Care for Yourself – Breast and Cervical Cancer Program (CFY-BCC)</a:t>
            </a:r>
            <a:endParaRPr lang="en-US" sz="3600">
              <a:solidFill>
                <a:schemeClr val="accent4"/>
              </a:solidFill>
            </a:endParaRPr>
          </a:p>
        </p:txBody>
      </p:sp>
      <p:sp>
        <p:nvSpPr>
          <p:cNvPr id="5" name="Text Placeholder 4">
            <a:extLst>
              <a:ext uri="{FF2B5EF4-FFF2-40B4-BE49-F238E27FC236}">
                <a16:creationId xmlns:a16="http://schemas.microsoft.com/office/drawing/2014/main" id="{0CA4D921-2004-CCC5-EDD9-A1FA15CAD416}"/>
              </a:ext>
            </a:extLst>
          </p:cNvPr>
          <p:cNvSpPr>
            <a:spLocks noGrp="1"/>
          </p:cNvSpPr>
          <p:nvPr>
            <p:ph type="body" idx="3"/>
          </p:nvPr>
        </p:nvSpPr>
        <p:spPr>
          <a:xfrm>
            <a:off x="955040" y="1364880"/>
            <a:ext cx="9400444" cy="475363"/>
          </a:xfrm>
        </p:spPr>
        <p:txBody>
          <a:bodyPr>
            <a:normAutofit/>
          </a:bodyPr>
          <a:lstStyle/>
          <a:p>
            <a:pPr>
              <a:lnSpc>
                <a:spcPct val="110000"/>
              </a:lnSpc>
            </a:pPr>
            <a:r>
              <a:rPr lang="en-US" sz="2000">
                <a:solidFill>
                  <a:schemeClr val="accent1"/>
                </a:solidFill>
              </a:rPr>
              <a:t>We provide free breast and cervical cancer screenings across Iowa.</a:t>
            </a:r>
            <a:endParaRPr lang="en-US" sz="2000">
              <a:solidFill>
                <a:schemeClr val="accent1"/>
              </a:solidFill>
              <a:cs typeface="Arial"/>
            </a:endParaRPr>
          </a:p>
        </p:txBody>
      </p:sp>
      <p:sp>
        <p:nvSpPr>
          <p:cNvPr id="6" name="Content Placeholder 5">
            <a:extLst>
              <a:ext uri="{FF2B5EF4-FFF2-40B4-BE49-F238E27FC236}">
                <a16:creationId xmlns:a16="http://schemas.microsoft.com/office/drawing/2014/main" id="{6EF053A6-BC92-CB74-A23E-85DCFF3AD3A3}"/>
              </a:ext>
            </a:extLst>
          </p:cNvPr>
          <p:cNvSpPr>
            <a:spLocks noGrp="1"/>
          </p:cNvSpPr>
          <p:nvPr>
            <p:ph sz="half" idx="4"/>
          </p:nvPr>
        </p:nvSpPr>
        <p:spPr>
          <a:xfrm>
            <a:off x="955040" y="1991912"/>
            <a:ext cx="6236870" cy="3749607"/>
          </a:xfrm>
        </p:spPr>
        <p:txBody>
          <a:bodyPr vert="horz" lIns="91440" tIns="45720" rIns="91440" bIns="45720" rtlCol="0" anchor="t">
            <a:normAutofit/>
          </a:bodyPr>
          <a:lstStyle/>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CFY-BCC is also called the Iowa Breast and Cervical Cancer Early Detection Program.</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CFY-BCC serves Iowans between 21 and 64 years of age. </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Are at or earn less than 250% of the Federal Poverty Level.</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Call (866) 339-7909 to speak to a confidential coordinator immediately.</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CFY-BCC coordinators are available to help you Monday-Friday, 8:00 a.m. to 4:00 p.m.</a:t>
            </a:r>
          </a:p>
        </p:txBody>
      </p:sp>
      <p:pic>
        <p:nvPicPr>
          <p:cNvPr id="22" name="Picture 21">
            <a:extLst>
              <a:ext uri="{FF2B5EF4-FFF2-40B4-BE49-F238E27FC236}">
                <a16:creationId xmlns:a16="http://schemas.microsoft.com/office/drawing/2014/main" id="{95B42AA4-13F2-84CD-7B2D-6632A9067DFD}"/>
              </a:ext>
            </a:extLst>
          </p:cNvPr>
          <p:cNvPicPr>
            <a:picLocks noChangeAspect="1"/>
          </p:cNvPicPr>
          <p:nvPr/>
        </p:nvPicPr>
        <p:blipFill>
          <a:blip r:embed="rId3">
            <a:extLst>
              <a:ext uri="{28A0092B-C50C-407E-A947-70E740481C1C}">
                <a14:useLocalDpi xmlns:a14="http://schemas.microsoft.com/office/drawing/2010/main" val="0"/>
              </a:ext>
            </a:extLst>
          </a:blip>
          <a:srcRect l="9671" r="9671"/>
          <a:stretch/>
        </p:blipFill>
        <p:spPr>
          <a:xfrm>
            <a:off x="7545421" y="2058340"/>
            <a:ext cx="4085428" cy="3375402"/>
          </a:xfrm>
          <a:prstGeom prst="rect">
            <a:avLst/>
          </a:prstGeom>
        </p:spPr>
      </p:pic>
      <p:sp>
        <p:nvSpPr>
          <p:cNvPr id="3" name="TextBox 2">
            <a:extLst>
              <a:ext uri="{FF2B5EF4-FFF2-40B4-BE49-F238E27FC236}">
                <a16:creationId xmlns:a16="http://schemas.microsoft.com/office/drawing/2014/main" id="{1B8A31E2-78AE-5F18-57D6-0175D8BAC481}"/>
              </a:ext>
            </a:extLst>
          </p:cNvPr>
          <p:cNvSpPr txBox="1"/>
          <p:nvPr/>
        </p:nvSpPr>
        <p:spPr>
          <a:xfrm>
            <a:off x="1314635" y="5844625"/>
            <a:ext cx="837986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hlinkClick r:id="rId4"/>
              </a:rPr>
              <a:t>https://hhs.iowa.gov/public-health/cancer/cfy</a:t>
            </a:r>
            <a:r>
              <a:rPr kumimoji="0" lang="en-US" sz="1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p>
        </p:txBody>
      </p:sp>
    </p:spTree>
    <p:extLst>
      <p:ext uri="{BB962C8B-B14F-4D97-AF65-F5344CB8AC3E}">
        <p14:creationId xmlns:p14="http://schemas.microsoft.com/office/powerpoint/2010/main" val="2813051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lide11" descr="#2 Cancer Site">
            <a:extLst>
              <a:ext uri="{FF2B5EF4-FFF2-40B4-BE49-F238E27FC236}">
                <a16:creationId xmlns:a16="http://schemas.microsoft.com/office/drawing/2014/main" id="{2E7E8CD3-4888-4300-9D02-CCE952A81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7791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71C5-E9C3-7C63-6412-90242CA0443B}"/>
              </a:ext>
            </a:extLst>
          </p:cNvPr>
          <p:cNvSpPr>
            <a:spLocks noGrp="1"/>
          </p:cNvSpPr>
          <p:nvPr>
            <p:ph type="title" idx="4294967295"/>
          </p:nvPr>
        </p:nvSpPr>
        <p:spPr>
          <a:xfrm>
            <a:off x="0" y="241820"/>
            <a:ext cx="12192000" cy="868363"/>
          </a:xfrm>
          <a:solidFill>
            <a:schemeClr val="accent1"/>
          </a:solidFill>
        </p:spPr>
        <p:txBody>
          <a:bodyPr/>
          <a:lstStyle/>
          <a:p>
            <a:pPr algn="ctr"/>
            <a:r>
              <a:rPr lang="en-US" b="0">
                <a:solidFill>
                  <a:schemeClr val="bg1"/>
                </a:solidFill>
                <a:latin typeface="Segoe UI Black" panose="020B0A02040204020203" pitchFamily="34" charset="0"/>
                <a:ea typeface="Segoe UI Black" panose="020B0A02040204020203" pitchFamily="34" charset="0"/>
              </a:rPr>
              <a:t>99 Counties Project Team</a:t>
            </a:r>
          </a:p>
        </p:txBody>
      </p:sp>
      <p:pic>
        <p:nvPicPr>
          <p:cNvPr id="4" name="Picture 2" descr="Iowa Rural Health AssociationIowa Rural Health Association logo">
            <a:extLst>
              <a:ext uri="{FF2B5EF4-FFF2-40B4-BE49-F238E27FC236}">
                <a16:creationId xmlns:a16="http://schemas.microsoft.com/office/drawing/2014/main" id="{9C8DB1FB-3AB3-3D40-B3F7-2116047BD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048" y="4066830"/>
            <a:ext cx="2532993" cy="1963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black logo&#10;&#10;Description automatically generated">
            <a:extLst>
              <a:ext uri="{FF2B5EF4-FFF2-40B4-BE49-F238E27FC236}">
                <a16:creationId xmlns:a16="http://schemas.microsoft.com/office/drawing/2014/main" id="{F7001E8D-84DC-A49E-B960-36416A139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700" y="1835136"/>
            <a:ext cx="2922682" cy="1363523"/>
          </a:xfrm>
          <a:prstGeom prst="rect">
            <a:avLst/>
          </a:prstGeom>
        </p:spPr>
      </p:pic>
      <p:pic>
        <p:nvPicPr>
          <p:cNvPr id="13" name="Picture 12" descr="A yellow text on a black background&#10;&#10;Description automatically generated">
            <a:extLst>
              <a:ext uri="{FF2B5EF4-FFF2-40B4-BE49-F238E27FC236}">
                <a16:creationId xmlns:a16="http://schemas.microsoft.com/office/drawing/2014/main" id="{763D7EF6-3950-E80D-16C0-24F3939C9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192" y="3923612"/>
            <a:ext cx="2808663" cy="2100237"/>
          </a:xfrm>
          <a:prstGeom prst="rect">
            <a:avLst/>
          </a:prstGeom>
        </p:spPr>
      </p:pic>
      <p:pic>
        <p:nvPicPr>
          <p:cNvPr id="8" name="Graphic 7">
            <a:extLst>
              <a:ext uri="{FF2B5EF4-FFF2-40B4-BE49-F238E27FC236}">
                <a16:creationId xmlns:a16="http://schemas.microsoft.com/office/drawing/2014/main" id="{5181684A-CCDA-4EDA-1AE4-0F7F84B6CB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2904" y="4717197"/>
            <a:ext cx="4677251" cy="525166"/>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1BD5A094-4D45-C0D0-2A58-6A6D5F385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885228"/>
            <a:ext cx="4396881" cy="1313431"/>
          </a:xfrm>
          <a:prstGeom prst="rect">
            <a:avLst/>
          </a:prstGeom>
        </p:spPr>
      </p:pic>
    </p:spTree>
    <p:extLst>
      <p:ext uri="{BB962C8B-B14F-4D97-AF65-F5344CB8AC3E}">
        <p14:creationId xmlns:p14="http://schemas.microsoft.com/office/powerpoint/2010/main" val="1841873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8D50-499B-D7D0-84F4-A303A964C62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ECC3D9-8F25-3083-FB05-C8B110CA561D}"/>
              </a:ext>
            </a:extLst>
          </p:cNvPr>
          <p:cNvSpPr/>
          <p:nvPr/>
        </p:nvSpPr>
        <p:spPr>
          <a:xfrm>
            <a:off x="6692361" y="4016007"/>
            <a:ext cx="4922465" cy="1032648"/>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E0ABB48-777F-5C7A-677F-94DBC957D8CF}"/>
              </a:ext>
            </a:extLst>
          </p:cNvPr>
          <p:cNvSpPr>
            <a:spLocks noGrp="1"/>
          </p:cNvSpPr>
          <p:nvPr>
            <p:ph idx="16"/>
          </p:nvPr>
        </p:nvSpPr>
        <p:spPr>
          <a:xfrm>
            <a:off x="6439275" y="2801566"/>
            <a:ext cx="5438197" cy="3594269"/>
          </a:xfrm>
        </p:spPr>
        <p:txBody>
          <a:bodyPr>
            <a:normAutofit/>
          </a:bodyPr>
          <a:lstStyle/>
          <a:p>
            <a:pPr algn="l">
              <a:buNone/>
            </a:pP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The </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hlinkClick r:id="rId2"/>
              </a:rPr>
              <a:t>American Cancer Society </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recommends that men have a chance to make an informed decision with their health care provider about whether to be screened for prostate cancer. </a:t>
            </a:r>
          </a:p>
          <a:p>
            <a:pPr algn="l">
              <a:buNone/>
            </a:pP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The discussion about screening should take place at:</a:t>
            </a:r>
          </a:p>
          <a:p>
            <a:pPr marL="285750" indent="-285750" algn="l">
              <a:buFont typeface="Arial" panose="020B0604020202020204" pitchFamily="34" charset="0"/>
              <a:buChar char="•"/>
            </a:pPr>
            <a:r>
              <a:rPr lang="en-US" sz="1600" b="1" i="0">
                <a:solidFill>
                  <a:srgbClr val="1A1A1A"/>
                </a:solidFill>
                <a:effectLst/>
                <a:latin typeface="Calibri" panose="020F0502020204030204" pitchFamily="34" charset="0"/>
                <a:ea typeface="Calibri" panose="020F0502020204030204" pitchFamily="34" charset="0"/>
                <a:cs typeface="Calibri" panose="020F0502020204030204" pitchFamily="34" charset="0"/>
              </a:rPr>
              <a:t>Age 45 for men at high risk</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 of developing prostate cancer.  This includes </a:t>
            </a:r>
            <a:r>
              <a:rPr lang="en-US" sz="1600" i="0" u="sng">
                <a:solidFill>
                  <a:srgbClr val="1A1A1A"/>
                </a:solidFill>
                <a:effectLst/>
                <a:latin typeface="Calibri" panose="020F0502020204030204" pitchFamily="34" charset="0"/>
                <a:ea typeface="Calibri" panose="020F0502020204030204" pitchFamily="34" charset="0"/>
                <a:cs typeface="Calibri" panose="020F0502020204030204" pitchFamily="34" charset="0"/>
              </a:rPr>
              <a:t>African American men </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and men who have a  </a:t>
            </a:r>
            <a:r>
              <a:rPr lang="en-US" sz="1600" i="0">
                <a:solidFill>
                  <a:srgbClr val="1A1A1A"/>
                </a:solidFill>
                <a:effectLst/>
                <a:latin typeface="Calibri" panose="020F0502020204030204" pitchFamily="34" charset="0"/>
                <a:ea typeface="Calibri" panose="020F0502020204030204" pitchFamily="34" charset="0"/>
                <a:cs typeface="Calibri" panose="020F0502020204030204" pitchFamily="34" charset="0"/>
              </a:rPr>
              <a:t>first-degree relative </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(father or brother) </a:t>
            </a:r>
            <a:r>
              <a:rPr lang="en-US" sz="1600" i="0">
                <a:solidFill>
                  <a:srgbClr val="1A1A1A"/>
                </a:solidFill>
                <a:effectLst/>
                <a:latin typeface="Calibri" panose="020F0502020204030204" pitchFamily="34" charset="0"/>
                <a:ea typeface="Calibri" panose="020F0502020204030204" pitchFamily="34" charset="0"/>
                <a:cs typeface="Calibri" panose="020F0502020204030204" pitchFamily="34" charset="0"/>
              </a:rPr>
              <a:t>diagnosed</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 with prostate cancer at an early age (younger than age 65).</a:t>
            </a:r>
          </a:p>
          <a:p>
            <a:pPr marL="285750" indent="-285750">
              <a:buFont typeface="Arial" panose="020B0604020202020204" pitchFamily="34" charset="0"/>
              <a:buChar char="•"/>
            </a:pPr>
            <a:r>
              <a:rPr lang="en-US" sz="1600" b="1">
                <a:solidFill>
                  <a:srgbClr val="1A1A1A"/>
                </a:solidFill>
                <a:latin typeface="Calibri" panose="020F0502020204030204" pitchFamily="34" charset="0"/>
                <a:ea typeface="Calibri" panose="020F0502020204030204" pitchFamily="34" charset="0"/>
                <a:cs typeface="Calibri" panose="020F0502020204030204" pitchFamily="34" charset="0"/>
              </a:rPr>
              <a:t>Age 50 for men who are at average risk</a:t>
            </a:r>
            <a:r>
              <a:rPr lang="en-US" sz="1600">
                <a:solidFill>
                  <a:srgbClr val="1A1A1A"/>
                </a:solidFill>
                <a:latin typeface="Calibri" panose="020F0502020204030204" pitchFamily="34" charset="0"/>
                <a:ea typeface="Calibri" panose="020F0502020204030204" pitchFamily="34" charset="0"/>
                <a:cs typeface="Calibri" panose="020F0502020204030204" pitchFamily="34" charset="0"/>
              </a:rPr>
              <a:t> of prostate cancer and are expected to live at least 10 more years</a:t>
            </a:r>
          </a:p>
          <a:p>
            <a:pPr marL="285750" indent="-285750" algn="l">
              <a:buFont typeface="Arial" panose="020B0604020202020204" pitchFamily="34" charset="0"/>
              <a:buChar char="•"/>
            </a:pPr>
            <a:r>
              <a:rPr lang="en-US" sz="1600" b="1" i="0">
                <a:solidFill>
                  <a:srgbClr val="1A1A1A"/>
                </a:solidFill>
                <a:effectLst/>
                <a:latin typeface="Calibri" panose="020F0502020204030204" pitchFamily="34" charset="0"/>
                <a:ea typeface="Calibri" panose="020F0502020204030204" pitchFamily="34" charset="0"/>
                <a:cs typeface="Calibri" panose="020F0502020204030204" pitchFamily="34" charset="0"/>
              </a:rPr>
              <a:t>Age 40 for men at even higher risk</a:t>
            </a:r>
            <a:r>
              <a:rPr lang="en-US" sz="1600" b="0" i="0">
                <a:solidFill>
                  <a:srgbClr val="1A1A1A"/>
                </a:solidFill>
                <a:effectLst/>
                <a:latin typeface="Calibri" panose="020F0502020204030204" pitchFamily="34" charset="0"/>
                <a:ea typeface="Calibri" panose="020F0502020204030204" pitchFamily="34" charset="0"/>
                <a:cs typeface="Calibri" panose="020F0502020204030204" pitchFamily="34" charset="0"/>
              </a:rPr>
              <a:t> (those with more than one first-degree relative who had prostate cancer at an early age)</a:t>
            </a:r>
          </a:p>
          <a:p>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7999B2A-3E88-DE12-953E-1B5F1C43BB27}"/>
              </a:ext>
            </a:extLst>
          </p:cNvPr>
          <p:cNvSpPr>
            <a:spLocks noGrp="1"/>
          </p:cNvSpPr>
          <p:nvPr>
            <p:ph type="title"/>
          </p:nvPr>
        </p:nvSpPr>
        <p:spPr/>
        <p:txBody>
          <a:bodyPr>
            <a:normAutofit/>
          </a:bodyPr>
          <a:lstStyle/>
          <a:p>
            <a:r>
              <a:rPr lang="en-US"/>
              <a:t>Prostate Cancer Screening Guidelines</a:t>
            </a:r>
          </a:p>
        </p:txBody>
      </p:sp>
      <p:sp>
        <p:nvSpPr>
          <p:cNvPr id="3" name="Content Placeholder 2">
            <a:extLst>
              <a:ext uri="{FF2B5EF4-FFF2-40B4-BE49-F238E27FC236}">
                <a16:creationId xmlns:a16="http://schemas.microsoft.com/office/drawing/2014/main" id="{F0B0517E-C237-396E-659B-7E3AEFEF6770}"/>
              </a:ext>
            </a:extLst>
          </p:cNvPr>
          <p:cNvSpPr>
            <a:spLocks noGrp="1"/>
          </p:cNvSpPr>
          <p:nvPr>
            <p:ph idx="1"/>
          </p:nvPr>
        </p:nvSpPr>
        <p:spPr>
          <a:xfrm>
            <a:off x="952495" y="2262052"/>
            <a:ext cx="4800224" cy="400110"/>
          </a:xfrm>
        </p:spPr>
        <p:txBody>
          <a:bodyPr>
            <a:normAutofit/>
          </a:bodyPr>
          <a:lstStyle/>
          <a:p>
            <a:r>
              <a:rPr lang="en-US" sz="2000">
                <a:latin typeface="+mj-lt"/>
              </a:rPr>
              <a:t>U.S. Preventative Services Task Force</a:t>
            </a:r>
          </a:p>
        </p:txBody>
      </p:sp>
      <p:sp>
        <p:nvSpPr>
          <p:cNvPr id="6" name="Content Placeholder 5">
            <a:extLst>
              <a:ext uri="{FF2B5EF4-FFF2-40B4-BE49-F238E27FC236}">
                <a16:creationId xmlns:a16="http://schemas.microsoft.com/office/drawing/2014/main" id="{73D547D3-EDFA-8E8D-8FD3-788B317D7155}"/>
              </a:ext>
            </a:extLst>
          </p:cNvPr>
          <p:cNvSpPr>
            <a:spLocks noGrp="1"/>
          </p:cNvSpPr>
          <p:nvPr>
            <p:ph idx="10"/>
          </p:nvPr>
        </p:nvSpPr>
        <p:spPr>
          <a:xfrm>
            <a:off x="952495" y="2801567"/>
            <a:ext cx="4800219" cy="2589584"/>
          </a:xfrm>
        </p:spPr>
        <p:txBody>
          <a:bodyPr>
            <a:normAutofit/>
          </a:bodyPr>
          <a:lstStyle/>
          <a:p>
            <a:r>
              <a:rPr lang="en-US" sz="2000">
                <a:latin typeface="Calibri" panose="020F0502020204030204" pitchFamily="34" charset="0"/>
                <a:ea typeface="Calibri" panose="020F0502020204030204" pitchFamily="34" charset="0"/>
                <a:cs typeface="Calibri" panose="020F0502020204030204" pitchFamily="34" charset="0"/>
              </a:rPr>
              <a:t>If you have a prostate and are 55-69 years old, discuss with your doctor if a PSA test is right for you</a:t>
            </a:r>
          </a:p>
          <a:p>
            <a:r>
              <a:rPr lang="en-US" sz="1600">
                <a:latin typeface="Calibri" panose="020F0502020204030204" pitchFamily="34" charset="0"/>
                <a:ea typeface="Calibri" panose="020F0502020204030204" pitchFamily="34" charset="0"/>
                <a:cs typeface="Calibri" panose="020F0502020204030204" pitchFamily="34" charset="0"/>
                <a:hlinkClick r:id="rId3"/>
              </a:rPr>
              <a:t>https://www.uspreventiveservicestaskforce.org/uspstf/recommendation/prostate-cancer-screening</a:t>
            </a:r>
            <a:r>
              <a:rPr lang="en-US" sz="1600">
                <a:latin typeface="Calibri" panose="020F0502020204030204" pitchFamily="34" charset="0"/>
                <a:ea typeface="Calibri" panose="020F0502020204030204" pitchFamily="34" charset="0"/>
                <a:cs typeface="Calibri" panose="020F0502020204030204" pitchFamily="34" charset="0"/>
              </a:rPr>
              <a:t> </a:t>
            </a:r>
          </a:p>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C971BE9E-1D90-3F85-F588-245E6B03E3E9}"/>
              </a:ext>
            </a:extLst>
          </p:cNvPr>
          <p:cNvSpPr>
            <a:spLocks noGrp="1"/>
          </p:cNvSpPr>
          <p:nvPr>
            <p:ph idx="15"/>
          </p:nvPr>
        </p:nvSpPr>
        <p:spPr>
          <a:xfrm>
            <a:off x="6439276" y="2262052"/>
            <a:ext cx="3847725" cy="400110"/>
          </a:xfrm>
        </p:spPr>
        <p:txBody>
          <a:bodyPr>
            <a:normAutofit/>
          </a:bodyPr>
          <a:lstStyle/>
          <a:p>
            <a:r>
              <a:rPr lang="en-US" sz="2000">
                <a:latin typeface="+mj-lt"/>
              </a:rPr>
              <a:t>American Cancer Society</a:t>
            </a:r>
          </a:p>
        </p:txBody>
      </p:sp>
      <p:sp>
        <p:nvSpPr>
          <p:cNvPr id="10" name="TextBox 9">
            <a:extLst>
              <a:ext uri="{FF2B5EF4-FFF2-40B4-BE49-F238E27FC236}">
                <a16:creationId xmlns:a16="http://schemas.microsoft.com/office/drawing/2014/main" id="{1E702AF0-1C2B-81EE-FEF8-3F1BD0E74503}"/>
              </a:ext>
            </a:extLst>
          </p:cNvPr>
          <p:cNvSpPr txBox="1"/>
          <p:nvPr/>
        </p:nvSpPr>
        <p:spPr>
          <a:xfrm>
            <a:off x="852105" y="1628904"/>
            <a:ext cx="9801226"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Segoe UI Semibold"/>
                <a:ea typeface="+mn-ea"/>
                <a:cs typeface="+mn-cs"/>
              </a:rPr>
              <a:t>Screening test is a Prostate-specific antigen (PSA) blood test</a:t>
            </a:r>
          </a:p>
        </p:txBody>
      </p:sp>
    </p:spTree>
    <p:extLst>
      <p:ext uri="{BB962C8B-B14F-4D97-AF65-F5344CB8AC3E}">
        <p14:creationId xmlns:p14="http://schemas.microsoft.com/office/powerpoint/2010/main" val="3214783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lide12" descr="#2_Stage">
            <a:extLst>
              <a:ext uri="{FF2B5EF4-FFF2-40B4-BE49-F238E27FC236}">
                <a16:creationId xmlns:a16="http://schemas.microsoft.com/office/drawing/2014/main" id="{BF14BE5D-67A3-4AFD-8F59-E8BC0A6DB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575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de13" descr="#3 Cancer Site">
            <a:extLst>
              <a:ext uri="{FF2B5EF4-FFF2-40B4-BE49-F238E27FC236}">
                <a16:creationId xmlns:a16="http://schemas.microsoft.com/office/drawing/2014/main" id="{98B1DBE8-7B5F-485E-9421-CA5C4998F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1527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891F-F8DD-C80D-1C01-E8BCEDB61CF1}"/>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600-000009000000}"/>
              </a:ext>
            </a:extLst>
          </p:cNvPr>
          <p:cNvGraphicFramePr>
            <a:graphicFrameLocks/>
          </p:cNvGraphicFramePr>
          <p:nvPr>
            <p:extLst>
              <p:ext uri="{D42A27DB-BD31-4B8C-83A1-F6EECF244321}">
                <p14:modId xmlns:p14="http://schemas.microsoft.com/office/powerpoint/2010/main" val="3254938466"/>
              </p:ext>
            </p:extLst>
          </p:nvPr>
        </p:nvGraphicFramePr>
        <p:xfrm>
          <a:off x="1217636" y="1745100"/>
          <a:ext cx="4184679" cy="44491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F6DCA15-761F-1E71-6291-C7AB3D8C8D98}"/>
              </a:ext>
            </a:extLst>
          </p:cNvPr>
          <p:cNvSpPr>
            <a:spLocks noGrp="1"/>
          </p:cNvSpPr>
          <p:nvPr>
            <p:ph type="title"/>
          </p:nvPr>
        </p:nvSpPr>
        <p:spPr/>
        <p:txBody>
          <a:bodyPr/>
          <a:lstStyle/>
          <a:p>
            <a:r>
              <a:rPr lang="en-US"/>
              <a:t>Lung Cancer Screening</a:t>
            </a:r>
          </a:p>
        </p:txBody>
      </p:sp>
      <p:sp>
        <p:nvSpPr>
          <p:cNvPr id="3" name="TextBox 2">
            <a:extLst>
              <a:ext uri="{FF2B5EF4-FFF2-40B4-BE49-F238E27FC236}">
                <a16:creationId xmlns:a16="http://schemas.microsoft.com/office/drawing/2014/main" id="{3B2F386C-067B-E41C-AB13-2E5FE0570C40}"/>
              </a:ext>
            </a:extLst>
          </p:cNvPr>
          <p:cNvSpPr txBox="1"/>
          <p:nvPr/>
        </p:nvSpPr>
        <p:spPr>
          <a:xfrm>
            <a:off x="2793020" y="4558743"/>
            <a:ext cx="1770433" cy="542071"/>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Segoe UI Semibold"/>
                <a:ea typeface="+mn-ea"/>
                <a:cs typeface="+mn-cs"/>
              </a:rPr>
              <a:t>18.4%</a:t>
            </a:r>
          </a:p>
        </p:txBody>
      </p:sp>
      <p:sp>
        <p:nvSpPr>
          <p:cNvPr id="4" name="Content Placeholder 13">
            <a:extLst>
              <a:ext uri="{FF2B5EF4-FFF2-40B4-BE49-F238E27FC236}">
                <a16:creationId xmlns:a16="http://schemas.microsoft.com/office/drawing/2014/main" id="{E485EB5A-5A16-5832-06A3-399496A1E367}"/>
              </a:ext>
            </a:extLst>
          </p:cNvPr>
          <p:cNvSpPr txBox="1">
            <a:spLocks/>
          </p:cNvSpPr>
          <p:nvPr/>
        </p:nvSpPr>
        <p:spPr>
          <a:xfrm>
            <a:off x="6188711" y="1745100"/>
            <a:ext cx="5410813" cy="3869316"/>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600" b="0" i="0" u="sng" strike="noStrike" kern="1200" cap="none" spc="0" normalizeH="0" baseline="0" noProof="0">
                <a:ln>
                  <a:noFill/>
                </a:ln>
                <a:solidFill>
                  <a:prstClr val="black"/>
                </a:solidFill>
                <a:effectLst/>
                <a:uLnTx/>
                <a:uFillTx/>
                <a:latin typeface="Segoe UI Black"/>
                <a:ea typeface="Roboto" panose="02000000000000000000" pitchFamily="2" charset="0"/>
                <a:cs typeface="Arial" panose="020B0604020202020204" pitchFamily="34" charset="0"/>
              </a:rPr>
              <a:t>Screening Guidelines</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highlight>
                  <a:srgbClr val="FFFFFF"/>
                </a:highlight>
                <a:uLnTx/>
                <a:uFillTx/>
                <a:latin typeface="Segoe UI Semibold"/>
                <a:ea typeface="Roboto" panose="02000000000000000000" pitchFamily="2" charset="0"/>
                <a:cs typeface="Arial" panose="020B0604020202020204" pitchFamily="34" charset="0"/>
              </a:rPr>
              <a:t>Low-dose CT scan</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highlight>
                  <a:srgbClr val="FFFFFF"/>
                </a:highlight>
                <a:uLnTx/>
                <a:uFillTx/>
                <a:latin typeface="Segoe UI Semibold"/>
                <a:ea typeface="Roboto" panose="02000000000000000000" pitchFamily="2" charset="0"/>
                <a:cs typeface="Arial" panose="020B0604020202020204" pitchFamily="34" charset="0"/>
              </a:rPr>
              <a:t>If you have smoked in the last 15 years and are between the ages 50-80 years</a:t>
            </a:r>
            <a:r>
              <a:rPr kumimoji="0" lang="en-US" sz="2800" b="0" i="0" u="none" strike="noStrike" kern="1200" cap="none" spc="0" normalizeH="0" baseline="0" noProof="0">
                <a:ln>
                  <a:noFill/>
                </a:ln>
                <a:solidFill>
                  <a:srgbClr val="000000"/>
                </a:solidFill>
                <a:effectLst/>
                <a:highlight>
                  <a:srgbClr val="FFFFFF"/>
                </a:highlight>
                <a:uLnTx/>
                <a:uFillTx/>
                <a:latin typeface="Segoe UI Semibold"/>
                <a:ea typeface="Roboto" panose="02000000000000000000" pitchFamily="2" charset="0"/>
                <a:cs typeface="Arial" panose="020B0604020202020204" pitchFamily="34" charset="0"/>
              </a:rPr>
              <a:t> talk to your doctor about being screened for lung cancer</a:t>
            </a:r>
          </a:p>
        </p:txBody>
      </p:sp>
      <p:cxnSp>
        <p:nvCxnSpPr>
          <p:cNvPr id="7" name="Straight Connector 6">
            <a:extLst>
              <a:ext uri="{FF2B5EF4-FFF2-40B4-BE49-F238E27FC236}">
                <a16:creationId xmlns:a16="http://schemas.microsoft.com/office/drawing/2014/main" id="{2C8E64E7-0561-9EC3-44C4-A05BF6059549}"/>
              </a:ext>
            </a:extLst>
          </p:cNvPr>
          <p:cNvCxnSpPr/>
          <p:nvPr/>
        </p:nvCxnSpPr>
        <p:spPr>
          <a:xfrm>
            <a:off x="6003290" y="1542197"/>
            <a:ext cx="0" cy="444917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9F5589E6-ABA9-AC3B-2771-21340C4E0386}"/>
              </a:ext>
            </a:extLst>
          </p:cNvPr>
          <p:cNvSpPr txBox="1"/>
          <p:nvPr/>
        </p:nvSpPr>
        <p:spPr>
          <a:xfrm>
            <a:off x="6095999" y="5594318"/>
            <a:ext cx="42094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Segoe UI Semibold"/>
                <a:ea typeface="+mn-ea"/>
                <a:cs typeface="+mn-cs"/>
              </a:rPr>
              <a:t>(U.S. Preventative Services Task Force)</a:t>
            </a:r>
          </a:p>
        </p:txBody>
      </p:sp>
    </p:spTree>
    <p:extLst>
      <p:ext uri="{BB962C8B-B14F-4D97-AF65-F5344CB8AC3E}">
        <p14:creationId xmlns:p14="http://schemas.microsoft.com/office/powerpoint/2010/main" val="92589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lide14" descr="#3_Stage">
            <a:extLst>
              <a:ext uri="{FF2B5EF4-FFF2-40B4-BE49-F238E27FC236}">
                <a16:creationId xmlns:a16="http://schemas.microsoft.com/office/drawing/2014/main" id="{62B021A2-D761-49CC-BC8A-995F8C705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852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E906D-06A1-9DFA-9A8A-3AB7BA419A5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C297EE0-CB08-9CF4-E523-8DF4DA835704}"/>
              </a:ext>
            </a:extLst>
          </p:cNvPr>
          <p:cNvSpPr>
            <a:spLocks noGrp="1"/>
          </p:cNvSpPr>
          <p:nvPr>
            <p:ph type="title"/>
          </p:nvPr>
        </p:nvSpPr>
        <p:spPr/>
        <p:txBody>
          <a:bodyPr>
            <a:normAutofit/>
          </a:bodyPr>
          <a:lstStyle/>
          <a:p>
            <a:r>
              <a:rPr lang="en-US">
                <a:latin typeface="Segoe UI Black" panose="020B0A02040204020203" pitchFamily="34" charset="0"/>
                <a:ea typeface="Segoe UI Black" panose="020B0A02040204020203" pitchFamily="34" charset="0"/>
              </a:rPr>
              <a:t>Lung Cancer Risk Factors</a:t>
            </a:r>
          </a:p>
        </p:txBody>
      </p:sp>
      <p:sp>
        <p:nvSpPr>
          <p:cNvPr id="29" name="Content Placeholder 3">
            <a:extLst>
              <a:ext uri="{FF2B5EF4-FFF2-40B4-BE49-F238E27FC236}">
                <a16:creationId xmlns:a16="http://schemas.microsoft.com/office/drawing/2014/main" id="{0D766A14-01BF-DAF6-7A68-4B2562E3FBE8}"/>
              </a:ext>
            </a:extLst>
          </p:cNvPr>
          <p:cNvSpPr txBox="1">
            <a:spLocks/>
          </p:cNvSpPr>
          <p:nvPr/>
        </p:nvSpPr>
        <p:spPr>
          <a:xfrm>
            <a:off x="2066924" y="1867317"/>
            <a:ext cx="4752976" cy="573786"/>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373545"/>
              </a:buClr>
              <a:buSzPct val="95000"/>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Smoking is #1 cause of lung cancer</a:t>
            </a:r>
          </a:p>
        </p:txBody>
      </p:sp>
      <p:pic>
        <p:nvPicPr>
          <p:cNvPr id="10" name="Graphic 9" descr="Smoking outline">
            <a:extLst>
              <a:ext uri="{FF2B5EF4-FFF2-40B4-BE49-F238E27FC236}">
                <a16:creationId xmlns:a16="http://schemas.microsoft.com/office/drawing/2014/main" id="{7EE54CB6-1867-52FF-CA57-662B690BD4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2499" y="1568738"/>
            <a:ext cx="914400" cy="914400"/>
          </a:xfrm>
          <a:prstGeom prst="rect">
            <a:avLst/>
          </a:prstGeom>
        </p:spPr>
      </p:pic>
      <p:pic>
        <p:nvPicPr>
          <p:cNvPr id="11" name="Graphic 10" descr="House outline">
            <a:extLst>
              <a:ext uri="{FF2B5EF4-FFF2-40B4-BE49-F238E27FC236}">
                <a16:creationId xmlns:a16="http://schemas.microsoft.com/office/drawing/2014/main" id="{0433FA2E-88EC-4550-66F6-22409200A8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499" y="2728440"/>
            <a:ext cx="914400" cy="914400"/>
          </a:xfrm>
          <a:prstGeom prst="rect">
            <a:avLst/>
          </a:prstGeom>
        </p:spPr>
      </p:pic>
      <p:sp>
        <p:nvSpPr>
          <p:cNvPr id="3" name="TextBox 2">
            <a:extLst>
              <a:ext uri="{FF2B5EF4-FFF2-40B4-BE49-F238E27FC236}">
                <a16:creationId xmlns:a16="http://schemas.microsoft.com/office/drawing/2014/main" id="{0B1B3C66-FF2E-44BC-0D0D-4D31B8A730D1}"/>
              </a:ext>
            </a:extLst>
          </p:cNvPr>
          <p:cNvSpPr txBox="1"/>
          <p:nvPr/>
        </p:nvSpPr>
        <p:spPr>
          <a:xfrm>
            <a:off x="7589353" y="2025938"/>
            <a:ext cx="442670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B4F6C"/>
                </a:solidFill>
                <a:effectLst/>
                <a:uLnTx/>
                <a:uFillTx/>
                <a:latin typeface="Segoe UI Black"/>
                <a:ea typeface="+mn-ea"/>
                <a:cs typeface="+mn-cs"/>
              </a:rPr>
              <a:t>Learn more about Radon testing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B4F6C"/>
                </a:solidFill>
                <a:effectLst/>
                <a:uLnTx/>
                <a:uFillTx/>
                <a:latin typeface="Segoe UI Black"/>
                <a:ea typeface="+mn-ea"/>
                <a:cs typeface="+mn-cs"/>
              </a:rPr>
              <a:t>and mitigation: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B4F6C"/>
                </a:solidFill>
                <a:effectLst/>
                <a:uLnTx/>
                <a:uFillTx/>
                <a:latin typeface="Segoe UI Semibold"/>
                <a:ea typeface="+mn-ea"/>
                <a:cs typeface="+mn-cs"/>
              </a:rPr>
              <a:t>Iowa 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83C6"/>
                </a:soli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hhs.iowa.gov/radiological-health/radon</a:t>
            </a:r>
            <a:r>
              <a:rPr kumimoji="0" lang="en-US" sz="1800" b="0" i="0" u="none" strike="noStrike" kern="1200" cap="none" spc="0" normalizeH="0" baseline="0" noProof="0">
                <a:ln>
                  <a:noFill/>
                </a:ln>
                <a:solidFill>
                  <a:srgbClr val="2683C6"/>
                </a:solidFill>
                <a:effectLst/>
                <a:uLnTx/>
                <a:uFillTx/>
                <a:latin typeface="Segoe UI Semibol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4F6C"/>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B4F6C"/>
                </a:solidFill>
                <a:effectLst/>
                <a:uLnTx/>
                <a:uFillTx/>
                <a:latin typeface="Segoe UI Semibold"/>
                <a:ea typeface="+mn-ea"/>
                <a:cs typeface="+mn-cs"/>
              </a:rPr>
              <a:t>Iowa Cancer Consortium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83C6"/>
                </a:solidFill>
                <a:effectLst/>
                <a:uLnTx/>
                <a:uFillTx/>
                <a:latin typeface="Segoe UI Semibold"/>
                <a:ea typeface="+mn-ea"/>
                <a:cs typeface="+mn-cs"/>
                <a:hlinkClick r:id="rId8">
                  <a:extLst>
                    <a:ext uri="{A12FA001-AC4F-418D-AE19-62706E023703}">
                      <ahyp:hlinkClr xmlns:ahyp="http://schemas.microsoft.com/office/drawing/2018/hyperlinkcolor" val="tx"/>
                    </a:ext>
                  </a:extLst>
                </a:hlinkClick>
              </a:rPr>
              <a:t>canceriowa.org/radon/  </a:t>
            </a:r>
            <a:endParaRPr kumimoji="0" lang="en-US" sz="1800" b="0" i="0" u="none" strike="noStrike" kern="1200" cap="none" spc="0" normalizeH="0" baseline="0" noProof="0">
              <a:ln>
                <a:noFill/>
              </a:ln>
              <a:solidFill>
                <a:srgbClr val="2683C6"/>
              </a:soli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E57F0007-3A89-72ED-D7A7-AF9F7C591300}"/>
              </a:ext>
            </a:extLst>
          </p:cNvPr>
          <p:cNvSpPr txBox="1"/>
          <p:nvPr/>
        </p:nvSpPr>
        <p:spPr>
          <a:xfrm>
            <a:off x="952499" y="4057263"/>
            <a:ext cx="5986183" cy="1015663"/>
          </a:xfrm>
          <a:prstGeom prst="rect">
            <a:avLst/>
          </a:prstGeom>
          <a:noFill/>
        </p:spPr>
        <p:txBody>
          <a:bodyPr wrap="square">
            <a:spAutoFit/>
          </a:bodyPr>
          <a:lstStyle/>
          <a:p>
            <a:r>
              <a:rPr lang="en-US" sz="2000"/>
              <a:t>People who smoke that are exposed to radon are at a </a:t>
            </a:r>
            <a:r>
              <a:rPr lang="en-US" sz="2000">
                <a:latin typeface="+mj-lt"/>
              </a:rPr>
              <a:t>10 to 20 times higher </a:t>
            </a:r>
            <a:r>
              <a:rPr lang="en-US" sz="2000"/>
              <a:t>risk of developing lung cancer than non-smokers</a:t>
            </a:r>
          </a:p>
        </p:txBody>
      </p:sp>
      <p:sp>
        <p:nvSpPr>
          <p:cNvPr id="8" name="Content Placeholder 3">
            <a:extLst>
              <a:ext uri="{FF2B5EF4-FFF2-40B4-BE49-F238E27FC236}">
                <a16:creationId xmlns:a16="http://schemas.microsoft.com/office/drawing/2014/main" id="{0D194B40-84F4-9964-E6FB-87988085F9EC}"/>
              </a:ext>
            </a:extLst>
          </p:cNvPr>
          <p:cNvSpPr txBox="1">
            <a:spLocks/>
          </p:cNvSpPr>
          <p:nvPr/>
        </p:nvSpPr>
        <p:spPr>
          <a:xfrm>
            <a:off x="2066924" y="2970598"/>
            <a:ext cx="4752976" cy="1015663"/>
          </a:xfrm>
          <a:prstGeom prst="rect">
            <a:avLst/>
          </a:prstGeom>
        </p:spPr>
        <p:txBody>
          <a:bodyPr vert="horz" lIns="0" tIns="0" rIns="0" bIns="0" rtlCol="0" anchor="t">
            <a:normAutofit fontScale="92500"/>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373545"/>
              </a:buClr>
              <a:buSzPct val="95000"/>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Radon is #2 leading cause of lung cancer</a:t>
            </a:r>
          </a:p>
          <a:p>
            <a:pPr marL="0" indent="0">
              <a:spcBef>
                <a:spcPts val="0"/>
              </a:spcBef>
              <a:buClr>
                <a:srgbClr val="373545"/>
              </a:buClr>
              <a:buNone/>
              <a:defRPr/>
            </a:pP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Test your home for radon and mitigate</a:t>
            </a:r>
          </a:p>
        </p:txBody>
      </p:sp>
    </p:spTree>
    <p:extLst>
      <p:ext uri="{BB962C8B-B14F-4D97-AF65-F5344CB8AC3E}">
        <p14:creationId xmlns:p14="http://schemas.microsoft.com/office/powerpoint/2010/main" val="223816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lide15" descr="#4 Cancer Site">
            <a:extLst>
              <a:ext uri="{FF2B5EF4-FFF2-40B4-BE49-F238E27FC236}">
                <a16:creationId xmlns:a16="http://schemas.microsoft.com/office/drawing/2014/main" id="{C399E53A-8B74-4412-99D3-21EFB49F4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922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BBFD-5905-6644-9B28-6AE470205881}"/>
              </a:ext>
            </a:extLst>
          </p:cNvPr>
          <p:cNvSpPr>
            <a:spLocks noGrp="1"/>
          </p:cNvSpPr>
          <p:nvPr>
            <p:ph type="title"/>
          </p:nvPr>
        </p:nvSpPr>
        <p:spPr/>
        <p:txBody>
          <a:bodyPr>
            <a:normAutofit/>
          </a:bodyPr>
          <a:lstStyle/>
          <a:p>
            <a:r>
              <a:rPr lang="en-US">
                <a:latin typeface="+mj-lt"/>
              </a:rPr>
              <a:t>Endometrial (Uterine Cancer)</a:t>
            </a:r>
            <a:br>
              <a:rPr lang="en-US">
                <a:latin typeface="+mj-lt"/>
              </a:rPr>
            </a:br>
            <a:r>
              <a:rPr lang="en-US">
                <a:latin typeface="+mj-lt"/>
              </a:rPr>
              <a:t>Talk to your doctor if you experience…</a:t>
            </a:r>
          </a:p>
        </p:txBody>
      </p:sp>
      <p:sp>
        <p:nvSpPr>
          <p:cNvPr id="3" name="Content Placeholder 2">
            <a:extLst>
              <a:ext uri="{FF2B5EF4-FFF2-40B4-BE49-F238E27FC236}">
                <a16:creationId xmlns:a16="http://schemas.microsoft.com/office/drawing/2014/main" id="{7BFE5858-E3A4-9A8F-70BF-D0F8A5718CAE}"/>
              </a:ext>
            </a:extLst>
          </p:cNvPr>
          <p:cNvSpPr>
            <a:spLocks noGrp="1"/>
          </p:cNvSpPr>
          <p:nvPr>
            <p:ph idx="1"/>
          </p:nvPr>
        </p:nvSpPr>
        <p:spPr/>
        <p:txBody>
          <a:bodyPr>
            <a:normAutofit/>
          </a:bodyPr>
          <a:lstStyle/>
          <a:p>
            <a:r>
              <a:rPr lang="en-US">
                <a:latin typeface="+mn-lt"/>
              </a:rPr>
              <a:t>Vaginal bleeding or discharge not related to menstruation (periods)</a:t>
            </a:r>
          </a:p>
          <a:p>
            <a:r>
              <a:rPr lang="en-US">
                <a:latin typeface="+mn-lt"/>
              </a:rPr>
              <a:t>Vaginal bleeding after menopause</a:t>
            </a:r>
          </a:p>
          <a:p>
            <a:r>
              <a:rPr lang="en-US">
                <a:latin typeface="+mn-lt"/>
              </a:rPr>
              <a:t>Difficult or painful urination</a:t>
            </a:r>
          </a:p>
          <a:p>
            <a:r>
              <a:rPr lang="en-US">
                <a:latin typeface="+mn-lt"/>
              </a:rPr>
              <a:t>Pain during sexual intercourse</a:t>
            </a:r>
          </a:p>
          <a:p>
            <a:r>
              <a:rPr lang="en-US">
                <a:latin typeface="+mn-lt"/>
              </a:rPr>
              <a:t>Pain in the pelvic area</a:t>
            </a:r>
          </a:p>
        </p:txBody>
      </p:sp>
    </p:spTree>
    <p:extLst>
      <p:ext uri="{BB962C8B-B14F-4D97-AF65-F5344CB8AC3E}">
        <p14:creationId xmlns:p14="http://schemas.microsoft.com/office/powerpoint/2010/main" val="4061499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lide16" descr="#4_Stage">
            <a:extLst>
              <a:ext uri="{FF2B5EF4-FFF2-40B4-BE49-F238E27FC236}">
                <a16:creationId xmlns:a16="http://schemas.microsoft.com/office/drawing/2014/main" id="{65295CB1-C1E5-4987-A723-8F316128D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3193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lide17" descr="#5 Cancer Site">
            <a:extLst>
              <a:ext uri="{FF2B5EF4-FFF2-40B4-BE49-F238E27FC236}">
                <a16:creationId xmlns:a16="http://schemas.microsoft.com/office/drawing/2014/main" id="{112AC653-F123-4B0B-946F-C34CAF87E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922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4F6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22D0A8-5EF1-B16C-BEFA-5E2D7106D75F}"/>
              </a:ext>
            </a:extLst>
          </p:cNvPr>
          <p:cNvSpPr>
            <a:spLocks noGrp="1"/>
          </p:cNvSpPr>
          <p:nvPr>
            <p:ph type="ctrTitle" idx="4294967295"/>
          </p:nvPr>
        </p:nvSpPr>
        <p:spPr>
          <a:xfrm>
            <a:off x="906517" y="1709737"/>
            <a:ext cx="10378966" cy="3438525"/>
          </a:xfrm>
          <a:noFill/>
        </p:spPr>
        <p:txBody>
          <a:bodyPr>
            <a:noAutofit/>
          </a:bodyPr>
          <a:lstStyle/>
          <a:p>
            <a:pPr algn="ctr">
              <a:lnSpc>
                <a:spcPct val="100000"/>
              </a:lnSpc>
              <a:spcAft>
                <a:spcPts val="600"/>
              </a:spcAft>
            </a:pPr>
            <a:r>
              <a:rPr lang="en-US" sz="6600" i="1">
                <a:solidFill>
                  <a:schemeClr val="bg1"/>
                </a:solidFill>
                <a:latin typeface="Segoe UI Semibold" panose="020B0702040204020203" pitchFamily="34" charset="0"/>
                <a:cs typeface="Segoe UI Semibold" panose="020B0702040204020203" pitchFamily="34" charset="0"/>
              </a:rPr>
              <a:t>“Statistics are people </a:t>
            </a:r>
            <a:br>
              <a:rPr lang="en-US" sz="6600" i="1">
                <a:solidFill>
                  <a:schemeClr val="bg1"/>
                </a:solidFill>
                <a:latin typeface="Segoe UI Semibold" panose="020B0702040204020203" pitchFamily="34" charset="0"/>
                <a:cs typeface="Segoe UI Semibold" panose="020B0702040204020203" pitchFamily="34" charset="0"/>
              </a:rPr>
            </a:br>
            <a:r>
              <a:rPr lang="en-US" sz="6600" i="1">
                <a:solidFill>
                  <a:schemeClr val="bg1"/>
                </a:solidFill>
                <a:latin typeface="Segoe UI Semibold" panose="020B0702040204020203" pitchFamily="34" charset="0"/>
                <a:cs typeface="Segoe UI Semibold" panose="020B0702040204020203" pitchFamily="34" charset="0"/>
              </a:rPr>
              <a:t>with the tears wiped away”</a:t>
            </a:r>
            <a:br>
              <a:rPr lang="en-US" sz="6600" i="1">
                <a:solidFill>
                  <a:schemeClr val="bg1"/>
                </a:solidFill>
                <a:latin typeface="Segoe UI Semibold" panose="020B0702040204020203" pitchFamily="34" charset="0"/>
                <a:cs typeface="Segoe UI Semibold" panose="020B0702040204020203" pitchFamily="34" charset="0"/>
              </a:rPr>
            </a:br>
            <a:r>
              <a:rPr lang="en-US" sz="3000" i="1">
                <a:solidFill>
                  <a:schemeClr val="bg1"/>
                </a:solidFill>
                <a:latin typeface="Segoe UI Semibold" panose="020B0702040204020203" pitchFamily="34" charset="0"/>
                <a:cs typeface="Segoe UI Semibold" panose="020B0702040204020203" pitchFamily="34" charset="0"/>
              </a:rPr>
              <a:t> </a:t>
            </a:r>
            <a:br>
              <a:rPr lang="en-US" sz="6600" i="1">
                <a:solidFill>
                  <a:schemeClr val="bg1"/>
                </a:solidFill>
                <a:latin typeface="Segoe UI Semibold" panose="020B0702040204020203" pitchFamily="34" charset="0"/>
                <a:cs typeface="Segoe UI Semibold" panose="020B0702040204020203" pitchFamily="34" charset="0"/>
              </a:rPr>
            </a:br>
            <a:r>
              <a:rPr lang="en-US" sz="3000" i="1">
                <a:solidFill>
                  <a:schemeClr val="bg1"/>
                </a:solidFill>
                <a:latin typeface="Segoe UI Semibold" panose="020B0702040204020203" pitchFamily="34" charset="0"/>
                <a:cs typeface="Segoe UI Semibold" panose="020B0702040204020203" pitchFamily="34" charset="0"/>
              </a:rPr>
              <a:t>Dr. Irving </a:t>
            </a:r>
            <a:r>
              <a:rPr lang="en-US" sz="3000" i="1" err="1">
                <a:solidFill>
                  <a:schemeClr val="bg1"/>
                </a:solidFill>
                <a:latin typeface="Segoe UI Semibold" panose="020B0702040204020203" pitchFamily="34" charset="0"/>
                <a:cs typeface="Segoe UI Semibold" panose="020B0702040204020203" pitchFamily="34" charset="0"/>
              </a:rPr>
              <a:t>Selikoff</a:t>
            </a:r>
            <a:endParaRPr lang="en-US" sz="3000" i="1">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58556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lide20" descr="CRC screen slide">
            <a:extLst>
              <a:ext uri="{FF2B5EF4-FFF2-40B4-BE49-F238E27FC236}">
                <a16:creationId xmlns:a16="http://schemas.microsoft.com/office/drawing/2014/main" id="{2C6A806F-C61B-40C0-925A-4A1128EBF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7296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lide18" descr="#5_Stage">
            <a:extLst>
              <a:ext uri="{FF2B5EF4-FFF2-40B4-BE49-F238E27FC236}">
                <a16:creationId xmlns:a16="http://schemas.microsoft.com/office/drawing/2014/main" id="{09CD8823-025E-474C-BDAC-2BF255FAC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5969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00602-2D3F-CC03-0E69-068F6A6A3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6FE2E-85C8-7F92-FBC9-59FDD60DC588}"/>
              </a:ext>
            </a:extLst>
          </p:cNvPr>
          <p:cNvSpPr>
            <a:spLocks noGrp="1"/>
          </p:cNvSpPr>
          <p:nvPr>
            <p:ph type="title"/>
          </p:nvPr>
        </p:nvSpPr>
        <p:spPr>
          <a:xfrm>
            <a:off x="955040" y="365127"/>
            <a:ext cx="11236960" cy="1064233"/>
          </a:xfrm>
        </p:spPr>
        <p:txBody>
          <a:bodyPr>
            <a:normAutofit fontScale="90000"/>
          </a:bodyPr>
          <a:lstStyle/>
          <a:p>
            <a:r>
              <a:rPr lang="en-US" sz="3600">
                <a:solidFill>
                  <a:schemeClr val="accent4"/>
                </a:solidFill>
                <a:ea typeface="Gill Sans"/>
                <a:cs typeface="Gill Sans"/>
                <a:sym typeface="Gill Sans"/>
              </a:rPr>
              <a:t>Iowa Get Screened (IGS): Colorectal Cancer Program</a:t>
            </a:r>
            <a:endParaRPr lang="en-US" sz="3600">
              <a:solidFill>
                <a:schemeClr val="accent4"/>
              </a:solidFill>
            </a:endParaRPr>
          </a:p>
        </p:txBody>
      </p:sp>
      <p:sp>
        <p:nvSpPr>
          <p:cNvPr id="5" name="Text Placeholder 4">
            <a:extLst>
              <a:ext uri="{FF2B5EF4-FFF2-40B4-BE49-F238E27FC236}">
                <a16:creationId xmlns:a16="http://schemas.microsoft.com/office/drawing/2014/main" id="{CF94EE7E-2177-0F30-3D1B-A32CF1BD660B}"/>
              </a:ext>
            </a:extLst>
          </p:cNvPr>
          <p:cNvSpPr>
            <a:spLocks noGrp="1"/>
          </p:cNvSpPr>
          <p:nvPr>
            <p:ph type="body" idx="3"/>
          </p:nvPr>
        </p:nvSpPr>
        <p:spPr>
          <a:xfrm>
            <a:off x="955039" y="1188153"/>
            <a:ext cx="9165005" cy="803759"/>
          </a:xfrm>
        </p:spPr>
        <p:txBody>
          <a:bodyPr anchor="ctr">
            <a:normAutofit/>
          </a:bodyPr>
          <a:lstStyle/>
          <a:p>
            <a:pPr>
              <a:lnSpc>
                <a:spcPct val="110000"/>
              </a:lnSpc>
            </a:pPr>
            <a:r>
              <a:rPr lang="en-US" sz="2000">
                <a:solidFill>
                  <a:schemeClr val="accent1"/>
                </a:solidFill>
                <a:cs typeface="Segoe UI Semibold" panose="020B0702040204020203" pitchFamily="34" charset="0"/>
              </a:rPr>
              <a:t>We partner with Iowa’s Federally Qualified Health Centers (FQHCs) and local public health agencies to increase colorectal cancer screening.</a:t>
            </a:r>
          </a:p>
        </p:txBody>
      </p:sp>
      <p:sp>
        <p:nvSpPr>
          <p:cNvPr id="6" name="Content Placeholder 5">
            <a:extLst>
              <a:ext uri="{FF2B5EF4-FFF2-40B4-BE49-F238E27FC236}">
                <a16:creationId xmlns:a16="http://schemas.microsoft.com/office/drawing/2014/main" id="{8931B72D-339D-6C5C-B46C-FAB43E8C99EB}"/>
              </a:ext>
            </a:extLst>
          </p:cNvPr>
          <p:cNvSpPr>
            <a:spLocks noGrp="1"/>
          </p:cNvSpPr>
          <p:nvPr>
            <p:ph sz="half" idx="4"/>
          </p:nvPr>
        </p:nvSpPr>
        <p:spPr>
          <a:xfrm>
            <a:off x="955039" y="1991912"/>
            <a:ext cx="6524547" cy="3749607"/>
          </a:xfrm>
        </p:spPr>
        <p:txBody>
          <a:bodyPr vert="horz" lIns="91440" tIns="45720" rIns="91440" bIns="45720" rtlCol="0" anchor="t">
            <a:normAutofit/>
          </a:bodyPr>
          <a:lstStyle/>
          <a:p>
            <a:pPr marL="45720" indent="0">
              <a:lnSpc>
                <a:spcPct val="100000"/>
              </a:lnSpc>
              <a:spcBef>
                <a:spcPts val="600"/>
              </a:spcBef>
              <a:spcAft>
                <a:spcPts val="600"/>
              </a:spcAft>
              <a:buNone/>
            </a:pPr>
            <a:r>
              <a:rPr lang="en-US" sz="2000">
                <a:solidFill>
                  <a:schemeClr val="tx2"/>
                </a:solidFill>
                <a:latin typeface="Segoe UI Semibold" panose="020B0702040204020203" pitchFamily="34" charset="0"/>
                <a:cs typeface="Segoe UI Semibold" panose="020B0702040204020203" pitchFamily="34" charset="0"/>
              </a:rPr>
              <a:t>Through a collaboration with the Iowa Primary Care Association (Iowa PCA) and FQHCs, the program serves low-income Iowans, ages 45-75, to: </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Increase the number of cancers prevented </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Increase the diagnosis of early-stage colorectal cancer </a:t>
            </a:r>
          </a:p>
          <a:p>
            <a:pPr marL="274320">
              <a:lnSpc>
                <a:spcPct val="100000"/>
              </a:lnSpc>
              <a:spcBef>
                <a:spcPts val="600"/>
              </a:spcBef>
              <a:spcAft>
                <a:spcPts val="600"/>
              </a:spcAft>
            </a:pPr>
            <a:r>
              <a:rPr lang="en-US" sz="2000">
                <a:solidFill>
                  <a:schemeClr val="tx2"/>
                </a:solidFill>
                <a:latin typeface="Segoe UI Semibold" panose="020B0702040204020203" pitchFamily="34" charset="0"/>
                <a:cs typeface="Segoe UI Semibold" panose="020B0702040204020203" pitchFamily="34" charset="0"/>
              </a:rPr>
              <a:t>Reduce colorectal cancer incidence and mortality in the state</a:t>
            </a:r>
          </a:p>
        </p:txBody>
      </p:sp>
      <p:sp>
        <p:nvSpPr>
          <p:cNvPr id="3" name="TextBox 2">
            <a:extLst>
              <a:ext uri="{FF2B5EF4-FFF2-40B4-BE49-F238E27FC236}">
                <a16:creationId xmlns:a16="http://schemas.microsoft.com/office/drawing/2014/main" id="{7903FDCD-B49A-F8E3-CA44-D7ECC5DCA0B7}"/>
              </a:ext>
            </a:extLst>
          </p:cNvPr>
          <p:cNvSpPr txBox="1"/>
          <p:nvPr/>
        </p:nvSpPr>
        <p:spPr>
          <a:xfrm>
            <a:off x="955040" y="5813191"/>
            <a:ext cx="112369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hlinkClick r:id="rId3"/>
              </a:rPr>
              <a:t>https://hhs.iowa.gov/public-health/cancer/colorectal-cancer-screening-program</a:t>
            </a: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a:t>
            </a:r>
          </a:p>
        </p:txBody>
      </p:sp>
      <p:pic>
        <p:nvPicPr>
          <p:cNvPr id="4" name="Picture 3">
            <a:extLst>
              <a:ext uri="{FF2B5EF4-FFF2-40B4-BE49-F238E27FC236}">
                <a16:creationId xmlns:a16="http://schemas.microsoft.com/office/drawing/2014/main" id="{C537BCFF-0E2F-2BE8-D7CA-B06A7F57442D}"/>
              </a:ext>
            </a:extLst>
          </p:cNvPr>
          <p:cNvPicPr>
            <a:picLocks noChangeAspect="1"/>
          </p:cNvPicPr>
          <p:nvPr/>
        </p:nvPicPr>
        <p:blipFill>
          <a:blip r:embed="rId4">
            <a:extLst>
              <a:ext uri="{28A0092B-C50C-407E-A947-70E740481C1C}">
                <a14:useLocalDpi xmlns:a14="http://schemas.microsoft.com/office/drawing/2010/main" val="0"/>
              </a:ext>
            </a:extLst>
          </a:blip>
          <a:srcRect l="9655" r="9655"/>
          <a:stretch/>
        </p:blipFill>
        <p:spPr>
          <a:xfrm>
            <a:off x="7769841" y="2261024"/>
            <a:ext cx="3757320" cy="3104317"/>
          </a:xfrm>
          <a:prstGeom prst="rect">
            <a:avLst/>
          </a:prstGeom>
        </p:spPr>
      </p:pic>
    </p:spTree>
    <p:extLst>
      <p:ext uri="{BB962C8B-B14F-4D97-AF65-F5344CB8AC3E}">
        <p14:creationId xmlns:p14="http://schemas.microsoft.com/office/powerpoint/2010/main" val="395705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5EF5F1-0E7F-06C1-28F1-7B63FE88EA9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2553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B340F-2132-2880-CFEE-8DD738F08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CCF87-ABA9-0BFC-876A-40B5B00C3CA1}"/>
              </a:ext>
            </a:extLst>
          </p:cNvPr>
          <p:cNvSpPr>
            <a:spLocks noGrp="1"/>
          </p:cNvSpPr>
          <p:nvPr>
            <p:ph type="title"/>
          </p:nvPr>
        </p:nvSpPr>
        <p:spPr/>
        <p:txBody>
          <a:bodyPr/>
          <a:lstStyle/>
          <a:p>
            <a:r>
              <a:rPr lang="en-US">
                <a:ea typeface="Roboto"/>
                <a:cs typeface="Arial"/>
              </a:rPr>
              <a:t>Melanoma Self-Exams</a:t>
            </a:r>
          </a:p>
        </p:txBody>
      </p:sp>
      <p:sp>
        <p:nvSpPr>
          <p:cNvPr id="4" name="Content Placeholder 13">
            <a:extLst>
              <a:ext uri="{FF2B5EF4-FFF2-40B4-BE49-F238E27FC236}">
                <a16:creationId xmlns:a16="http://schemas.microsoft.com/office/drawing/2014/main" id="{9B9BDB43-D4F0-3ABE-75C5-E891CC39E104}"/>
              </a:ext>
            </a:extLst>
          </p:cNvPr>
          <p:cNvSpPr txBox="1">
            <a:spLocks/>
          </p:cNvSpPr>
          <p:nvPr/>
        </p:nvSpPr>
        <p:spPr>
          <a:xfrm>
            <a:off x="952499" y="2022470"/>
            <a:ext cx="5727999" cy="33899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rPr>
              <a:t>Perform regular </a:t>
            </a:r>
            <a:r>
              <a:rPr kumimoji="0" lang="en-US" sz="2800" b="1"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rPr>
              <a:t>self-examinations using a mirror. </a:t>
            </a:r>
            <a:r>
              <a:rPr kumimoji="0" lang="en-US" sz="2800" b="1" i="0" u="none" strike="noStrike" kern="1200" cap="none" spc="0" normalizeH="0" baseline="0" noProof="0">
                <a:ln>
                  <a:noFill/>
                </a:ln>
                <a:solidFill>
                  <a:prstClr val="black"/>
                </a:solidFill>
                <a:effectLst/>
                <a:uLnTx/>
                <a:uFillTx/>
                <a:latin typeface="Segoe UI Black"/>
                <a:ea typeface="Roboto" panose="02000000000000000000" pitchFamily="2" charset="0"/>
                <a:cs typeface="Arial" panose="020B0604020202020204" pitchFamily="34" charset="0"/>
              </a:rPr>
              <a:t>If you find new spots or changes in existing spots </a:t>
            </a:r>
            <a:r>
              <a:rPr kumimoji="0" lang="en-US" sz="2800" b="0"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rPr>
              <a:t>talk to your doctor.</a:t>
            </a:r>
          </a:p>
        </p:txBody>
      </p:sp>
      <p:sp>
        <p:nvSpPr>
          <p:cNvPr id="7" name="TextBox 6">
            <a:extLst>
              <a:ext uri="{FF2B5EF4-FFF2-40B4-BE49-F238E27FC236}">
                <a16:creationId xmlns:a16="http://schemas.microsoft.com/office/drawing/2014/main" id="{F0C4AA80-A9B4-143A-803E-CC6B2DBC38F9}"/>
              </a:ext>
            </a:extLst>
          </p:cNvPr>
          <p:cNvSpPr txBox="1"/>
          <p:nvPr/>
        </p:nvSpPr>
        <p:spPr>
          <a:xfrm>
            <a:off x="5663381" y="5992668"/>
            <a:ext cx="6349787"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683C6"/>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Check out the Iowa Cancer Registry Melanoma Spotlight</a:t>
            </a:r>
            <a:endParaRPr kumimoji="0" lang="en-US" sz="1600" b="0" i="0" u="none" strike="noStrike" kern="1200" cap="none" spc="0" normalizeH="0" baseline="0" noProof="0">
              <a:ln>
                <a:noFill/>
              </a:ln>
              <a:solidFill>
                <a:srgbClr val="2683C6"/>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89D61C24-67D8-8418-A8F3-7608EF7B5B9F}"/>
              </a:ext>
            </a:extLst>
          </p:cNvPr>
          <p:cNvPicPr>
            <a:picLocks noChangeAspect="1"/>
          </p:cNvPicPr>
          <p:nvPr/>
        </p:nvPicPr>
        <p:blipFill>
          <a:blip r:embed="rId4"/>
          <a:srcRect l="-2974" t="-2955" r="-2699" b="-3159"/>
          <a:stretch/>
        </p:blipFill>
        <p:spPr>
          <a:xfrm>
            <a:off x="7066847" y="965499"/>
            <a:ext cx="4787153" cy="4927001"/>
          </a:xfrm>
          <a:prstGeom prst="rect">
            <a:avLst/>
          </a:prstGeom>
          <a:ln w="28575">
            <a:solidFill>
              <a:schemeClr val="accent1"/>
            </a:solidFill>
          </a:ln>
        </p:spPr>
      </p:pic>
    </p:spTree>
    <p:extLst>
      <p:ext uri="{BB962C8B-B14F-4D97-AF65-F5344CB8AC3E}">
        <p14:creationId xmlns:p14="http://schemas.microsoft.com/office/powerpoint/2010/main" val="944260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5F7AC-4C6B-49D8-7CE0-C7582754D1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0243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47D85-E0CA-B7FD-37DC-41BD01B6537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F849A0A-A7D1-767B-9985-4B5D9A7798C8}"/>
              </a:ext>
            </a:extLst>
          </p:cNvPr>
          <p:cNvSpPr>
            <a:spLocks noGrp="1"/>
          </p:cNvSpPr>
          <p:nvPr>
            <p:ph type="title"/>
          </p:nvPr>
        </p:nvSpPr>
        <p:spPr/>
        <p:txBody>
          <a:bodyPr>
            <a:normAutofit/>
          </a:bodyPr>
          <a:lstStyle/>
          <a:p>
            <a:r>
              <a:rPr lang="en-US">
                <a:latin typeface="Segoe UI Black" panose="020B0A02040204020203" pitchFamily="34" charset="0"/>
                <a:ea typeface="Segoe UI Black" panose="020B0A02040204020203" pitchFamily="34" charset="0"/>
              </a:rPr>
              <a:t>What can you do to prevent melanoma?</a:t>
            </a:r>
          </a:p>
        </p:txBody>
      </p:sp>
      <p:sp>
        <p:nvSpPr>
          <p:cNvPr id="4" name="Content Placeholder 3">
            <a:extLst>
              <a:ext uri="{FF2B5EF4-FFF2-40B4-BE49-F238E27FC236}">
                <a16:creationId xmlns:a16="http://schemas.microsoft.com/office/drawing/2014/main" id="{E5612C49-8F11-B506-917E-44B369DE4695}"/>
              </a:ext>
            </a:extLst>
          </p:cNvPr>
          <p:cNvSpPr>
            <a:spLocks noGrp="1"/>
          </p:cNvSpPr>
          <p:nvPr>
            <p:ph idx="10"/>
          </p:nvPr>
        </p:nvSpPr>
        <p:spPr>
          <a:xfrm>
            <a:off x="1837171" y="3433373"/>
            <a:ext cx="3250756" cy="1301673"/>
          </a:xfrm>
        </p:spPr>
        <p:txBody>
          <a:bodyPr anchor="ctr">
            <a:noAutofit/>
          </a:bodyPr>
          <a:lstStyle/>
          <a:p>
            <a:pPr marL="0" indent="0">
              <a:buNone/>
            </a:pPr>
            <a:r>
              <a:rPr lang="en-US" sz="2400">
                <a:latin typeface="Segoe UI Semibold" panose="020B0702040204020203" pitchFamily="34" charset="0"/>
                <a:cs typeface="Segoe UI Semibold" panose="020B0702040204020203" pitchFamily="34" charset="0"/>
              </a:rPr>
              <a:t>Avoid being in the sun between 10am – 2pm</a:t>
            </a:r>
          </a:p>
        </p:txBody>
      </p:sp>
      <p:pic>
        <p:nvPicPr>
          <p:cNvPr id="7" name="Graphic 6" descr="Dim (Smaller Sun) outline">
            <a:extLst>
              <a:ext uri="{FF2B5EF4-FFF2-40B4-BE49-F238E27FC236}">
                <a16:creationId xmlns:a16="http://schemas.microsoft.com/office/drawing/2014/main" id="{8540E74D-C137-3027-5C80-CDEDEE12C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850" y="3224972"/>
            <a:ext cx="1645920" cy="1645920"/>
          </a:xfrm>
          <a:prstGeom prst="rect">
            <a:avLst/>
          </a:prstGeom>
        </p:spPr>
      </p:pic>
      <p:pic>
        <p:nvPicPr>
          <p:cNvPr id="14" name="Graphic 13" descr="Beach umbrella with solid fill">
            <a:extLst>
              <a:ext uri="{FF2B5EF4-FFF2-40B4-BE49-F238E27FC236}">
                <a16:creationId xmlns:a16="http://schemas.microsoft.com/office/drawing/2014/main" id="{B470C431-71BA-A47C-8DFD-0B50F0DE54F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3100" y="5272066"/>
            <a:ext cx="731520" cy="731520"/>
          </a:xfrm>
          <a:prstGeom prst="rect">
            <a:avLst/>
          </a:prstGeom>
        </p:spPr>
      </p:pic>
      <p:pic>
        <p:nvPicPr>
          <p:cNvPr id="17" name="Graphic 16" descr="Long sleeve shirt outline">
            <a:extLst>
              <a:ext uri="{FF2B5EF4-FFF2-40B4-BE49-F238E27FC236}">
                <a16:creationId xmlns:a16="http://schemas.microsoft.com/office/drawing/2014/main" id="{F66A9537-8C9B-500E-781A-14F27D0D2E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417" y="5303702"/>
            <a:ext cx="731520" cy="731520"/>
          </a:xfrm>
          <a:prstGeom prst="rect">
            <a:avLst/>
          </a:prstGeom>
        </p:spPr>
      </p:pic>
      <p:sp>
        <p:nvSpPr>
          <p:cNvPr id="18" name="Content Placeholder 3">
            <a:extLst>
              <a:ext uri="{FF2B5EF4-FFF2-40B4-BE49-F238E27FC236}">
                <a16:creationId xmlns:a16="http://schemas.microsoft.com/office/drawing/2014/main" id="{F52482E6-8B96-720B-860C-341E4CF5BC59}"/>
              </a:ext>
            </a:extLst>
          </p:cNvPr>
          <p:cNvSpPr txBox="1">
            <a:spLocks/>
          </p:cNvSpPr>
          <p:nvPr/>
        </p:nvSpPr>
        <p:spPr>
          <a:xfrm>
            <a:off x="6801999" y="2258467"/>
            <a:ext cx="4975013" cy="949176"/>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73545"/>
              </a:buClr>
              <a:buSzPct val="95000"/>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Segoe UI Semibold" panose="020B0702040204020203" pitchFamily="34" charset="0"/>
              </a:rPr>
              <a:t>Do not use indoor tanning beds</a:t>
            </a:r>
          </a:p>
        </p:txBody>
      </p:sp>
      <p:sp>
        <p:nvSpPr>
          <p:cNvPr id="22" name="Content Placeholder 3">
            <a:extLst>
              <a:ext uri="{FF2B5EF4-FFF2-40B4-BE49-F238E27FC236}">
                <a16:creationId xmlns:a16="http://schemas.microsoft.com/office/drawing/2014/main" id="{89BC5F45-629A-A367-4E13-90C6285ED7B1}"/>
              </a:ext>
            </a:extLst>
          </p:cNvPr>
          <p:cNvSpPr txBox="1">
            <a:spLocks/>
          </p:cNvSpPr>
          <p:nvPr/>
        </p:nvSpPr>
        <p:spPr>
          <a:xfrm>
            <a:off x="1837171" y="2281791"/>
            <a:ext cx="3328394" cy="1066675"/>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Wear broad spectrum sunscreen with at least SPF 30</a:t>
            </a:r>
          </a:p>
        </p:txBody>
      </p:sp>
      <p:sp>
        <p:nvSpPr>
          <p:cNvPr id="25" name="Content Placeholder 3">
            <a:extLst>
              <a:ext uri="{FF2B5EF4-FFF2-40B4-BE49-F238E27FC236}">
                <a16:creationId xmlns:a16="http://schemas.microsoft.com/office/drawing/2014/main" id="{465F56F1-1D80-3968-CD2F-2795F8952BA6}"/>
              </a:ext>
            </a:extLst>
          </p:cNvPr>
          <p:cNvSpPr txBox="1">
            <a:spLocks/>
          </p:cNvSpPr>
          <p:nvPr/>
        </p:nvSpPr>
        <p:spPr>
          <a:xfrm>
            <a:off x="1837170" y="4936911"/>
            <a:ext cx="3440508" cy="1066675"/>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Wear long sleeves and hats and sit in the shade when outdoors</a:t>
            </a:r>
          </a:p>
        </p:txBody>
      </p:sp>
      <p:pic>
        <p:nvPicPr>
          <p:cNvPr id="1026" name="Picture 2">
            <a:extLst>
              <a:ext uri="{FF2B5EF4-FFF2-40B4-BE49-F238E27FC236}">
                <a16:creationId xmlns:a16="http://schemas.microsoft.com/office/drawing/2014/main" id="{397EE894-632C-F3C7-3D01-F13EBEA801FE}"/>
              </a:ext>
            </a:extLst>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638860" y="220180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Baseball hat with solid fill">
            <a:extLst>
              <a:ext uri="{FF2B5EF4-FFF2-40B4-BE49-F238E27FC236}">
                <a16:creationId xmlns:a16="http://schemas.microsoft.com/office/drawing/2014/main" id="{B41766CA-9538-DA12-09F2-55BD73A8D2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727" y="4800287"/>
            <a:ext cx="731520" cy="731520"/>
          </a:xfrm>
          <a:prstGeom prst="rect">
            <a:avLst/>
          </a:prstGeom>
        </p:spPr>
      </p:pic>
      <p:pic>
        <p:nvPicPr>
          <p:cNvPr id="6" name="Graphic 5" descr="No sign with solid fill">
            <a:extLst>
              <a:ext uri="{FF2B5EF4-FFF2-40B4-BE49-F238E27FC236}">
                <a16:creationId xmlns:a16="http://schemas.microsoft.com/office/drawing/2014/main" id="{E67B17BB-491C-122F-9DBE-49E0CCCCA53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00325" y="2055132"/>
            <a:ext cx="1301674" cy="1301674"/>
          </a:xfrm>
          <a:prstGeom prst="rect">
            <a:avLst/>
          </a:prstGeom>
        </p:spPr>
      </p:pic>
      <p:sp>
        <p:nvSpPr>
          <p:cNvPr id="5" name="TextBox 4">
            <a:extLst>
              <a:ext uri="{FF2B5EF4-FFF2-40B4-BE49-F238E27FC236}">
                <a16:creationId xmlns:a16="http://schemas.microsoft.com/office/drawing/2014/main" id="{A1827A3D-7636-87F8-E17A-D4AFD6A5BBD0}"/>
              </a:ext>
            </a:extLst>
          </p:cNvPr>
          <p:cNvSpPr txBox="1"/>
          <p:nvPr/>
        </p:nvSpPr>
        <p:spPr>
          <a:xfrm>
            <a:off x="930436" y="1463889"/>
            <a:ext cx="104946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1B0"/>
                </a:solidFill>
                <a:effectLst/>
                <a:uLnTx/>
                <a:uFillTx/>
                <a:latin typeface="Segoe UI Black" panose="020B0A02040204020203" pitchFamily="34" charset="0"/>
                <a:ea typeface="Segoe UI Black" panose="020B0A02040204020203" pitchFamily="34" charset="0"/>
                <a:cs typeface="Segoe UI Semibold" panose="020B0702040204020203" pitchFamily="34" charset="0"/>
              </a:rPr>
              <a:t>~92% </a:t>
            </a:r>
            <a:r>
              <a:rPr kumimoji="0" lang="en-US" sz="2800" b="0" i="0" u="none" strike="noStrike" kern="1200" cap="none" spc="0" normalizeH="0" baseline="0" noProof="0">
                <a:ln>
                  <a:noFill/>
                </a:ln>
                <a:solidFill>
                  <a:srgbClr val="00B1B0"/>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of melanoma cases are attributable to UV exposure</a:t>
            </a:r>
          </a:p>
        </p:txBody>
      </p:sp>
      <p:sp>
        <p:nvSpPr>
          <p:cNvPr id="10" name="TextBox 9">
            <a:extLst>
              <a:ext uri="{FF2B5EF4-FFF2-40B4-BE49-F238E27FC236}">
                <a16:creationId xmlns:a16="http://schemas.microsoft.com/office/drawing/2014/main" id="{90BF075A-3EE3-AFD9-6D02-2ADD4A976C34}"/>
              </a:ext>
            </a:extLst>
          </p:cNvPr>
          <p:cNvSpPr txBox="1"/>
          <p:nvPr/>
        </p:nvSpPr>
        <p:spPr>
          <a:xfrm>
            <a:off x="6801999" y="2823468"/>
            <a:ext cx="4822129"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Just one indoor tanning session increases a person’s chances of developing melanoma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Using a tanning bed before age 35 increase a person’s risk for melanoma by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Tanning bed users are more likely to have multiple melanomas on areas of the body that typically received less sunlight (torso). Tanning bed use may lead to more cell mutations, increasing risk of melanomas.</a:t>
            </a:r>
          </a:p>
        </p:txBody>
      </p:sp>
    </p:spTree>
    <p:extLst>
      <p:ext uri="{BB962C8B-B14F-4D97-AF65-F5344CB8AC3E}">
        <p14:creationId xmlns:p14="http://schemas.microsoft.com/office/powerpoint/2010/main" val="251065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2E6A5DB-5710-E738-C3C8-5A17DDED3E60}"/>
              </a:ext>
            </a:extLst>
          </p:cNvPr>
          <p:cNvSpPr>
            <a:spLocks noGrp="1"/>
          </p:cNvSpPr>
          <p:nvPr>
            <p:ph type="title"/>
          </p:nvPr>
        </p:nvSpPr>
        <p:spPr/>
        <p:txBody>
          <a:bodyPr>
            <a:normAutofit fontScale="90000"/>
          </a:bodyPr>
          <a:lstStyle/>
          <a:p>
            <a:r>
              <a:rPr lang="en-US">
                <a:latin typeface="Segoe UI Black" panose="020B0A02040204020203" pitchFamily="34" charset="0"/>
                <a:ea typeface="Segoe UI Black" panose="020B0A02040204020203" pitchFamily="34" charset="0"/>
              </a:rPr>
              <a:t>How can you reduce your risk for cancer?</a:t>
            </a:r>
          </a:p>
        </p:txBody>
      </p:sp>
      <p:sp>
        <p:nvSpPr>
          <p:cNvPr id="4" name="Content Placeholder 3">
            <a:extLst>
              <a:ext uri="{FF2B5EF4-FFF2-40B4-BE49-F238E27FC236}">
                <a16:creationId xmlns:a16="http://schemas.microsoft.com/office/drawing/2014/main" id="{1480E44B-83C6-9C05-A1B3-115116C55406}"/>
              </a:ext>
            </a:extLst>
          </p:cNvPr>
          <p:cNvSpPr txBox="1">
            <a:spLocks/>
          </p:cNvSpPr>
          <p:nvPr/>
        </p:nvSpPr>
        <p:spPr>
          <a:xfrm>
            <a:off x="1867487" y="3972498"/>
            <a:ext cx="2316492" cy="712260"/>
          </a:xfrm>
          <a:prstGeom prst="rect">
            <a:avLst/>
          </a:prstGeom>
        </p:spPr>
        <p:txBody>
          <a:bodyPr lIns="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Limit alcohol consumption</a:t>
            </a:r>
          </a:p>
        </p:txBody>
      </p:sp>
      <p:sp>
        <p:nvSpPr>
          <p:cNvPr id="5" name="Content Placeholder 3">
            <a:extLst>
              <a:ext uri="{FF2B5EF4-FFF2-40B4-BE49-F238E27FC236}">
                <a16:creationId xmlns:a16="http://schemas.microsoft.com/office/drawing/2014/main" id="{3713335A-4B71-E502-BC29-18E2CDFAC7A2}"/>
              </a:ext>
            </a:extLst>
          </p:cNvPr>
          <p:cNvSpPr txBox="1">
            <a:spLocks/>
          </p:cNvSpPr>
          <p:nvPr/>
        </p:nvSpPr>
        <p:spPr>
          <a:xfrm>
            <a:off x="1867487" y="2523358"/>
            <a:ext cx="2542587" cy="1105667"/>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Do not smoke or use any form of tobacco</a:t>
            </a:r>
          </a:p>
          <a:p>
            <a:pPr marL="0" marR="0" lvl="0" indent="0" algn="l" defTabSz="914400" rtl="0" eaLnBrk="1" fontAlgn="auto" latinLnBrk="0" hangingPunct="1">
              <a:lnSpc>
                <a:spcPct val="100000"/>
              </a:lnSpc>
              <a:spcBef>
                <a:spcPts val="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Make your home smoke-free</a:t>
            </a:r>
          </a:p>
        </p:txBody>
      </p:sp>
      <p:pic>
        <p:nvPicPr>
          <p:cNvPr id="8" name="Graphic 7" descr="Martini outline">
            <a:extLst>
              <a:ext uri="{FF2B5EF4-FFF2-40B4-BE49-F238E27FC236}">
                <a16:creationId xmlns:a16="http://schemas.microsoft.com/office/drawing/2014/main" id="{AAE8E80C-6581-BA7E-0DD2-638B17B8B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997" y="3871428"/>
            <a:ext cx="914400" cy="914400"/>
          </a:xfrm>
          <a:prstGeom prst="rect">
            <a:avLst/>
          </a:prstGeom>
        </p:spPr>
      </p:pic>
      <p:pic>
        <p:nvPicPr>
          <p:cNvPr id="9" name="Graphic 8" descr="Smoking outline">
            <a:extLst>
              <a:ext uri="{FF2B5EF4-FFF2-40B4-BE49-F238E27FC236}">
                <a16:creationId xmlns:a16="http://schemas.microsoft.com/office/drawing/2014/main" id="{BF6F6575-1D4F-8B05-CD2A-D4ABDBC9EA2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52998" y="2406887"/>
            <a:ext cx="914400" cy="914400"/>
          </a:xfrm>
          <a:prstGeom prst="rect">
            <a:avLst/>
          </a:prstGeom>
        </p:spPr>
      </p:pic>
      <p:pic>
        <p:nvPicPr>
          <p:cNvPr id="16" name="Graphic 15" descr="Fruit bowl outline">
            <a:extLst>
              <a:ext uri="{FF2B5EF4-FFF2-40B4-BE49-F238E27FC236}">
                <a16:creationId xmlns:a16="http://schemas.microsoft.com/office/drawing/2014/main" id="{53900640-167C-CFC8-9B19-9635F92038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2970" y="2491319"/>
            <a:ext cx="914400" cy="914400"/>
          </a:xfrm>
          <a:prstGeom prst="rect">
            <a:avLst/>
          </a:prstGeom>
        </p:spPr>
      </p:pic>
      <p:sp>
        <p:nvSpPr>
          <p:cNvPr id="17" name="Content Placeholder 3">
            <a:extLst>
              <a:ext uri="{FF2B5EF4-FFF2-40B4-BE49-F238E27FC236}">
                <a16:creationId xmlns:a16="http://schemas.microsoft.com/office/drawing/2014/main" id="{DFF1F9FA-FB1D-B9CB-895A-FC741ED148F1}"/>
              </a:ext>
            </a:extLst>
          </p:cNvPr>
          <p:cNvSpPr txBox="1">
            <a:spLocks/>
          </p:cNvSpPr>
          <p:nvPr/>
        </p:nvSpPr>
        <p:spPr>
          <a:xfrm>
            <a:off x="5518042" y="2595817"/>
            <a:ext cx="2417643" cy="712260"/>
          </a:xfrm>
          <a:prstGeom prst="rect">
            <a:avLst/>
          </a:prstGeom>
        </p:spPr>
        <p:txBody>
          <a:bodyPr lIns="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Enjoy a healthy diet</a:t>
            </a:r>
          </a:p>
        </p:txBody>
      </p:sp>
      <p:sp>
        <p:nvSpPr>
          <p:cNvPr id="18" name="Content Placeholder 3">
            <a:extLst>
              <a:ext uri="{FF2B5EF4-FFF2-40B4-BE49-F238E27FC236}">
                <a16:creationId xmlns:a16="http://schemas.microsoft.com/office/drawing/2014/main" id="{04876E69-09FF-4BC9-03AE-3AE61559C31C}"/>
              </a:ext>
            </a:extLst>
          </p:cNvPr>
          <p:cNvSpPr txBox="1">
            <a:spLocks/>
          </p:cNvSpPr>
          <p:nvPr/>
        </p:nvSpPr>
        <p:spPr>
          <a:xfrm>
            <a:off x="5518042" y="3923243"/>
            <a:ext cx="2302682" cy="661107"/>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Be physically active</a:t>
            </a:r>
          </a:p>
        </p:txBody>
      </p:sp>
      <p:sp>
        <p:nvSpPr>
          <p:cNvPr id="19" name="Content Placeholder 3">
            <a:extLst>
              <a:ext uri="{FF2B5EF4-FFF2-40B4-BE49-F238E27FC236}">
                <a16:creationId xmlns:a16="http://schemas.microsoft.com/office/drawing/2014/main" id="{E910B290-CB8C-25F0-EABA-B892AA4BDF4A}"/>
              </a:ext>
            </a:extLst>
          </p:cNvPr>
          <p:cNvSpPr txBox="1">
            <a:spLocks/>
          </p:cNvSpPr>
          <p:nvPr/>
        </p:nvSpPr>
        <p:spPr>
          <a:xfrm>
            <a:off x="5498377" y="5014613"/>
            <a:ext cx="1979686" cy="869090"/>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Decrease excess body weight</a:t>
            </a:r>
          </a:p>
        </p:txBody>
      </p:sp>
      <p:pic>
        <p:nvPicPr>
          <p:cNvPr id="20" name="Graphic 19" descr="Run outline">
            <a:extLst>
              <a:ext uri="{FF2B5EF4-FFF2-40B4-BE49-F238E27FC236}">
                <a16:creationId xmlns:a16="http://schemas.microsoft.com/office/drawing/2014/main" id="{E2839CE8-9613-2649-653B-B6AF78C8D1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2970" y="3817623"/>
            <a:ext cx="914400" cy="914400"/>
          </a:xfrm>
          <a:prstGeom prst="rect">
            <a:avLst/>
          </a:prstGeom>
        </p:spPr>
      </p:pic>
      <p:pic>
        <p:nvPicPr>
          <p:cNvPr id="21" name="Graphic 20" descr="Weight Loss outline">
            <a:extLst>
              <a:ext uri="{FF2B5EF4-FFF2-40B4-BE49-F238E27FC236}">
                <a16:creationId xmlns:a16="http://schemas.microsoft.com/office/drawing/2014/main" id="{BBB1AD2E-C35A-1938-1295-7DB71A51EC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23305" y="4975679"/>
            <a:ext cx="914400" cy="914400"/>
          </a:xfrm>
          <a:prstGeom prst="rect">
            <a:avLst/>
          </a:prstGeom>
        </p:spPr>
      </p:pic>
      <p:pic>
        <p:nvPicPr>
          <p:cNvPr id="24" name="Graphic 23" descr="Beach umbrella outline">
            <a:extLst>
              <a:ext uri="{FF2B5EF4-FFF2-40B4-BE49-F238E27FC236}">
                <a16:creationId xmlns:a16="http://schemas.microsoft.com/office/drawing/2014/main" id="{6D0CEE90-16F7-D7E9-0870-B8606BA87E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9125" y="2496551"/>
            <a:ext cx="914400" cy="914400"/>
          </a:xfrm>
          <a:prstGeom prst="rect">
            <a:avLst/>
          </a:prstGeom>
        </p:spPr>
      </p:pic>
      <p:sp>
        <p:nvSpPr>
          <p:cNvPr id="25" name="Content Placeholder 3">
            <a:extLst>
              <a:ext uri="{FF2B5EF4-FFF2-40B4-BE49-F238E27FC236}">
                <a16:creationId xmlns:a16="http://schemas.microsoft.com/office/drawing/2014/main" id="{41810D96-D5E3-7A10-28F8-AB8A490E4815}"/>
              </a:ext>
            </a:extLst>
          </p:cNvPr>
          <p:cNvSpPr txBox="1">
            <a:spLocks/>
          </p:cNvSpPr>
          <p:nvPr/>
        </p:nvSpPr>
        <p:spPr>
          <a:xfrm>
            <a:off x="9227797" y="2625413"/>
            <a:ext cx="2302682" cy="661107"/>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Avoid too much sun, use sun protection</a:t>
            </a:r>
          </a:p>
        </p:txBody>
      </p:sp>
      <p:pic>
        <p:nvPicPr>
          <p:cNvPr id="26" name="Graphic 25" descr="No sign with solid fill">
            <a:extLst>
              <a:ext uri="{FF2B5EF4-FFF2-40B4-BE49-F238E27FC236}">
                <a16:creationId xmlns:a16="http://schemas.microsoft.com/office/drawing/2014/main" id="{CDCC7DBD-BF41-96CE-02DF-7E283BDB39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360" y="2348936"/>
            <a:ext cx="1301674" cy="1301674"/>
          </a:xfrm>
          <a:prstGeom prst="rect">
            <a:avLst/>
          </a:prstGeom>
        </p:spPr>
      </p:pic>
      <p:pic>
        <p:nvPicPr>
          <p:cNvPr id="27" name="Graphic 26" descr="No sign with solid fill">
            <a:extLst>
              <a:ext uri="{FF2B5EF4-FFF2-40B4-BE49-F238E27FC236}">
                <a16:creationId xmlns:a16="http://schemas.microsoft.com/office/drawing/2014/main" id="{E5C8A28E-30ED-9A9B-9406-6039347495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4029" y="3668465"/>
            <a:ext cx="1301674" cy="1301674"/>
          </a:xfrm>
          <a:prstGeom prst="rect">
            <a:avLst/>
          </a:prstGeom>
        </p:spPr>
      </p:pic>
      <p:pic>
        <p:nvPicPr>
          <p:cNvPr id="29" name="Graphic 28" descr="Needle outline">
            <a:extLst>
              <a:ext uri="{FF2B5EF4-FFF2-40B4-BE49-F238E27FC236}">
                <a16:creationId xmlns:a16="http://schemas.microsoft.com/office/drawing/2014/main" id="{8EF0D114-D4D4-6244-6115-D7744DFB8D9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33902" y="3858755"/>
            <a:ext cx="914400" cy="914400"/>
          </a:xfrm>
          <a:prstGeom prst="rect">
            <a:avLst/>
          </a:prstGeom>
        </p:spPr>
      </p:pic>
      <p:sp>
        <p:nvSpPr>
          <p:cNvPr id="30" name="Content Placeholder 3">
            <a:extLst>
              <a:ext uri="{FF2B5EF4-FFF2-40B4-BE49-F238E27FC236}">
                <a16:creationId xmlns:a16="http://schemas.microsoft.com/office/drawing/2014/main" id="{51EE4470-9CF3-30BD-DB4F-49CBBADAA8DC}"/>
              </a:ext>
            </a:extLst>
          </p:cNvPr>
          <p:cNvSpPr txBox="1">
            <a:spLocks/>
          </p:cNvSpPr>
          <p:nvPr/>
        </p:nvSpPr>
        <p:spPr>
          <a:xfrm>
            <a:off x="9258169" y="3943173"/>
            <a:ext cx="2302682" cy="661107"/>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Vaccinate against Hepatitis B and HPV</a:t>
            </a:r>
          </a:p>
        </p:txBody>
      </p:sp>
      <p:sp>
        <p:nvSpPr>
          <p:cNvPr id="31" name="Content Placeholder 3">
            <a:extLst>
              <a:ext uri="{FF2B5EF4-FFF2-40B4-BE49-F238E27FC236}">
                <a16:creationId xmlns:a16="http://schemas.microsoft.com/office/drawing/2014/main" id="{00025A13-D6B2-5133-43CC-13E6DCF9E15E}"/>
              </a:ext>
            </a:extLst>
          </p:cNvPr>
          <p:cNvSpPr txBox="1">
            <a:spLocks/>
          </p:cNvSpPr>
          <p:nvPr/>
        </p:nvSpPr>
        <p:spPr>
          <a:xfrm>
            <a:off x="1867487" y="5082656"/>
            <a:ext cx="2362181" cy="91440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Reduce indoor and outdoor air pollution (including radon)</a:t>
            </a:r>
          </a:p>
        </p:txBody>
      </p:sp>
      <p:sp>
        <p:nvSpPr>
          <p:cNvPr id="36" name="Content Placeholder 3">
            <a:extLst>
              <a:ext uri="{FF2B5EF4-FFF2-40B4-BE49-F238E27FC236}">
                <a16:creationId xmlns:a16="http://schemas.microsoft.com/office/drawing/2014/main" id="{1A4AF249-DAAE-CD4E-1DEC-618305D56E8C}"/>
              </a:ext>
            </a:extLst>
          </p:cNvPr>
          <p:cNvSpPr txBox="1">
            <a:spLocks/>
          </p:cNvSpPr>
          <p:nvPr/>
        </p:nvSpPr>
        <p:spPr>
          <a:xfrm>
            <a:off x="9258169" y="5000401"/>
            <a:ext cx="2751468" cy="869090"/>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73545"/>
              </a:buClr>
              <a:buSzPct val="95000"/>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Get the appropriate cancer screenings for you!</a:t>
            </a:r>
          </a:p>
        </p:txBody>
      </p:sp>
      <p:grpSp>
        <p:nvGrpSpPr>
          <p:cNvPr id="37" name="Group 36">
            <a:extLst>
              <a:ext uri="{FF2B5EF4-FFF2-40B4-BE49-F238E27FC236}">
                <a16:creationId xmlns:a16="http://schemas.microsoft.com/office/drawing/2014/main" id="{E4582316-B66F-3B78-391B-6FD8815DFDF3}"/>
              </a:ext>
            </a:extLst>
          </p:cNvPr>
          <p:cNvGrpSpPr/>
          <p:nvPr/>
        </p:nvGrpSpPr>
        <p:grpSpPr>
          <a:xfrm>
            <a:off x="8239125" y="4977746"/>
            <a:ext cx="914400" cy="914400"/>
            <a:chOff x="8239125" y="2933700"/>
            <a:chExt cx="914400" cy="914400"/>
          </a:xfrm>
        </p:grpSpPr>
        <p:pic>
          <p:nvPicPr>
            <p:cNvPr id="35" name="Graphic 34" descr="Flip calendar outline">
              <a:extLst>
                <a:ext uri="{FF2B5EF4-FFF2-40B4-BE49-F238E27FC236}">
                  <a16:creationId xmlns:a16="http://schemas.microsoft.com/office/drawing/2014/main" id="{E7E01EC7-2DDB-B82C-3EB4-CF7EEE0726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39125" y="2933700"/>
              <a:ext cx="914400" cy="914400"/>
            </a:xfrm>
            <a:prstGeom prst="rect">
              <a:avLst/>
            </a:prstGeom>
          </p:spPr>
        </p:pic>
        <p:pic>
          <p:nvPicPr>
            <p:cNvPr id="1028" name="Picture 4" descr="Cancer Awareness Ribbon Svg, Awareness Ribbon Svg Png, Cancer Awareness  Ribbon Clipart, Cricut Silhouette Cutting File, Digital Download - Etsy">
              <a:extLst>
                <a:ext uri="{FF2B5EF4-FFF2-40B4-BE49-F238E27FC236}">
                  <a16:creationId xmlns:a16="http://schemas.microsoft.com/office/drawing/2014/main" id="{DD345514-F389-B19C-205F-9ADCF2D90A74}"/>
                </a:ext>
              </a:extLst>
            </p:cNvPr>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37225" t="10748" r="36562" b="24957"/>
            <a:stretch/>
          </p:blipFill>
          <p:spPr bwMode="auto">
            <a:xfrm>
              <a:off x="8606595" y="3315273"/>
              <a:ext cx="212105" cy="36783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8BFC7BF8-917B-BAF4-960A-4ED67B4A87FA}"/>
              </a:ext>
            </a:extLst>
          </p:cNvPr>
          <p:cNvSpPr txBox="1"/>
          <p:nvPr/>
        </p:nvSpPr>
        <p:spPr>
          <a:xfrm>
            <a:off x="957772" y="1475761"/>
            <a:ext cx="11234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1B0"/>
                </a:solidFill>
                <a:effectLst/>
                <a:uLnTx/>
                <a:uFillTx/>
                <a:latin typeface="Segoe UI Black"/>
                <a:ea typeface="+mn-ea"/>
                <a:cs typeface="+mn-cs"/>
              </a:rPr>
              <a:t>~40% </a:t>
            </a:r>
            <a:r>
              <a:rPr kumimoji="0" lang="en-US" sz="2400" b="0" i="0" u="none" strike="noStrike" kern="1200" cap="none" spc="0" normalizeH="0" baseline="0" noProof="0">
                <a:ln>
                  <a:noFill/>
                </a:ln>
                <a:solidFill>
                  <a:srgbClr val="00B1B0"/>
                </a:solidFill>
                <a:effectLst/>
                <a:uLnTx/>
                <a:uFillTx/>
                <a:latin typeface="Segoe UI Semibold"/>
                <a:ea typeface="+mn-ea"/>
                <a:cs typeface="+mn-cs"/>
              </a:rPr>
              <a:t>of cancers in the US are attributable to modifiable risk factors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1B0"/>
                </a:solidFill>
                <a:effectLst/>
                <a:uLnTx/>
                <a:uFillTx/>
                <a:latin typeface="Segoe UI Semibold"/>
                <a:ea typeface="+mn-ea"/>
                <a:cs typeface="+mn-cs"/>
              </a:rPr>
              <a:t>(i.e., smoking, alcohol, diet, infections, etc.)</a:t>
            </a:r>
          </a:p>
        </p:txBody>
      </p:sp>
      <p:pic>
        <p:nvPicPr>
          <p:cNvPr id="2" name="Graphic 1" descr="No sign with solid fill">
            <a:extLst>
              <a:ext uri="{FF2B5EF4-FFF2-40B4-BE49-F238E27FC236}">
                <a16:creationId xmlns:a16="http://schemas.microsoft.com/office/drawing/2014/main" id="{C7105C84-B8EF-0E9F-6782-253F1A3F21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2261" y="4857146"/>
            <a:ext cx="1301674" cy="1301674"/>
          </a:xfrm>
          <a:prstGeom prst="rect">
            <a:avLst/>
          </a:prstGeom>
        </p:spPr>
      </p:pic>
      <p:grpSp>
        <p:nvGrpSpPr>
          <p:cNvPr id="7" name="Group 6">
            <a:extLst>
              <a:ext uri="{FF2B5EF4-FFF2-40B4-BE49-F238E27FC236}">
                <a16:creationId xmlns:a16="http://schemas.microsoft.com/office/drawing/2014/main" id="{59B269EC-A076-485F-D87C-2220B9D42330}"/>
              </a:ext>
            </a:extLst>
          </p:cNvPr>
          <p:cNvGrpSpPr>
            <a:grpSpLocks noChangeAspect="1"/>
          </p:cNvGrpSpPr>
          <p:nvPr/>
        </p:nvGrpSpPr>
        <p:grpSpPr>
          <a:xfrm>
            <a:off x="897187" y="4987647"/>
            <a:ext cx="769043" cy="1016866"/>
            <a:chOff x="847666" y="4693330"/>
            <a:chExt cx="914400" cy="1209064"/>
          </a:xfrm>
        </p:grpSpPr>
        <p:pic>
          <p:nvPicPr>
            <p:cNvPr id="33" name="Graphic 32" descr="Factory outline">
              <a:extLst>
                <a:ext uri="{FF2B5EF4-FFF2-40B4-BE49-F238E27FC236}">
                  <a16:creationId xmlns:a16="http://schemas.microsoft.com/office/drawing/2014/main" id="{94273CB1-8736-AB72-A57A-91A249B32546}"/>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847666" y="4987994"/>
              <a:ext cx="914400" cy="914400"/>
            </a:xfrm>
            <a:prstGeom prst="rect">
              <a:avLst/>
            </a:prstGeom>
          </p:spPr>
        </p:pic>
        <p:pic>
          <p:nvPicPr>
            <p:cNvPr id="6" name="Graphic 5" descr="Smoking outline">
              <a:extLst>
                <a:ext uri="{FF2B5EF4-FFF2-40B4-BE49-F238E27FC236}">
                  <a16:creationId xmlns:a16="http://schemas.microsoft.com/office/drawing/2014/main" id="{E0BF710B-B245-E74E-9089-15ECE82EE3A8}"/>
                </a:ext>
              </a:extLst>
            </p:cNvPr>
            <p:cNvPicPr>
              <a:picLocks noChangeAspect="1"/>
            </p:cNvPicPr>
            <p:nvPr/>
          </p:nvPicPr>
          <p:blipFill>
            <a:blip r:embed="rId5">
              <a:extLst>
                <a:ext uri="{96DAC541-7B7A-43D3-8B79-37D633B846F1}">
                  <asvg:svgBlip xmlns:asvg="http://schemas.microsoft.com/office/drawing/2016/SVG/main" r:embed="rId6"/>
                </a:ext>
              </a:extLst>
            </a:blip>
            <a:srcRect l="35067" t="11106" b="29259"/>
            <a:stretch/>
          </p:blipFill>
          <p:spPr>
            <a:xfrm flipH="1">
              <a:off x="968117" y="4693330"/>
              <a:ext cx="483876" cy="444402"/>
            </a:xfrm>
            <a:prstGeom prst="rect">
              <a:avLst/>
            </a:prstGeom>
          </p:spPr>
        </p:pic>
      </p:grpSp>
    </p:spTree>
    <p:extLst>
      <p:ext uri="{BB962C8B-B14F-4D97-AF65-F5344CB8AC3E}">
        <p14:creationId xmlns:p14="http://schemas.microsoft.com/office/powerpoint/2010/main" val="3809219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lide21" descr="HPV vax slide">
            <a:extLst>
              <a:ext uri="{FF2B5EF4-FFF2-40B4-BE49-F238E27FC236}">
                <a16:creationId xmlns:a16="http://schemas.microsoft.com/office/drawing/2014/main" id="{F53D4661-30D1-440A-9920-890F2EB6C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7484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slide22" descr="Smoking Policy slide">
            <a:extLst>
              <a:ext uri="{FF2B5EF4-FFF2-40B4-BE49-F238E27FC236}">
                <a16:creationId xmlns:a16="http://schemas.microsoft.com/office/drawing/2014/main" id="{715CDFE9-D490-49AC-B9EC-A590EC743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502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DADBA-40B4-F26D-A065-87B5F1131B04}"/>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0BA962B-6C78-78B6-586A-152E5DCF35C0}"/>
              </a:ext>
            </a:extLst>
          </p:cNvPr>
          <p:cNvGraphicFramePr>
            <a:graphicFrameLocks/>
          </p:cNvGraphicFramePr>
          <p:nvPr/>
        </p:nvGraphicFramePr>
        <p:xfrm>
          <a:off x="5090160" y="804672"/>
          <a:ext cx="6812280" cy="5248656"/>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AB4DCE50-1499-5661-B63C-FA57D0E44B51}"/>
              </a:ext>
            </a:extLst>
          </p:cNvPr>
          <p:cNvSpPr txBox="1"/>
          <p:nvPr/>
        </p:nvSpPr>
        <p:spPr>
          <a:xfrm>
            <a:off x="610688" y="1040525"/>
            <a:ext cx="3493952" cy="403187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Semibold"/>
                <a:ea typeface="Segoe UI Black" panose="020B0A02040204020203" pitchFamily="34" charset="0"/>
                <a:cs typeface="Segoe UI Semibold" panose="020B0702040204020203" pitchFamily="34" charset="0"/>
              </a:rPr>
              <a:t>Iowa has the </a:t>
            </a:r>
            <a:r>
              <a:rPr kumimoji="0" lang="en-US" sz="32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Segoe UI Semibold" panose="020B0702040204020203" pitchFamily="34" charset="0"/>
              </a:rPr>
              <a:t>#2 </a:t>
            </a:r>
            <a:r>
              <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highest rate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2"/>
                </a:solidFill>
                <a:effectLst/>
                <a:uLnTx/>
                <a:uFillTx/>
                <a:latin typeface="+mj-lt"/>
                <a:ea typeface="+mn-ea"/>
                <a:cs typeface="Segoe UI Semibold" panose="020B0702040204020203" pitchFamily="34" charset="0"/>
              </a:rPr>
              <a:t>new cancers</a:t>
            </a:r>
            <a:r>
              <a:rPr kumimoji="0" lang="en-US" sz="3200" b="0" i="0" u="none" strike="noStrike" kern="1200" cap="none" spc="0" normalizeH="0" baseline="0" noProof="0">
                <a:ln>
                  <a:noFill/>
                </a:ln>
                <a:solidFill>
                  <a:prstClr val="black"/>
                </a:solidFill>
                <a:effectLst/>
                <a:uLnTx/>
                <a:uFillTx/>
                <a:latin typeface="+mj-lt"/>
                <a:ea typeface="+mn-ea"/>
                <a:cs typeface="Segoe UI Semibold" panose="020B0702040204020203" pitchFamily="34" charset="0"/>
              </a:rPr>
              <a:t> </a:t>
            </a:r>
            <a:r>
              <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a:solidFill>
                <a:prstClr val="black"/>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Segoe UI Semibold" panose="020B0702040204020203" pitchFamily="34" charset="0"/>
                <a:cs typeface="Segoe UI Semibold" panose="020B0702040204020203" pitchFamily="34" charset="0"/>
              </a:rPr>
              <a:t>Iowa’s rate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mj-lt"/>
                <a:cs typeface="Segoe UI Semibold" panose="020B0702040204020203" pitchFamily="34" charset="0"/>
              </a:rPr>
              <a:t>14% higher </a:t>
            </a:r>
            <a:r>
              <a:rPr lang="en-US" sz="3200">
                <a:solidFill>
                  <a:prstClr val="black"/>
                </a:solidFill>
                <a:latin typeface="Segoe UI Semibold" panose="020B0702040204020203" pitchFamily="34" charset="0"/>
                <a:cs typeface="Segoe UI Semibold" panose="020B0702040204020203" pitchFamily="34" charset="0"/>
              </a:rPr>
              <a:t>than the U.S. rate</a:t>
            </a:r>
            <a:endPar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 name="TextBox 5">
            <a:extLst>
              <a:ext uri="{FF2B5EF4-FFF2-40B4-BE49-F238E27FC236}">
                <a16:creationId xmlns:a16="http://schemas.microsoft.com/office/drawing/2014/main" id="{7DB4231F-9143-F7FD-E411-073F9C5119AF}"/>
              </a:ext>
            </a:extLst>
          </p:cNvPr>
          <p:cNvSpPr txBox="1"/>
          <p:nvPr/>
        </p:nvSpPr>
        <p:spPr>
          <a:xfrm>
            <a:off x="10662471" y="1626310"/>
            <a:ext cx="8828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1B0"/>
                </a:solidFill>
                <a:effectLst/>
                <a:uLnTx/>
                <a:uFillTx/>
                <a:latin typeface="Segoe UI Semibold"/>
                <a:ea typeface="+mn-ea"/>
                <a:cs typeface="+mn-cs"/>
              </a:rPr>
              <a:t>Iowa</a:t>
            </a:r>
          </a:p>
        </p:txBody>
      </p:sp>
      <p:sp>
        <p:nvSpPr>
          <p:cNvPr id="7" name="TextBox 6">
            <a:extLst>
              <a:ext uri="{FF2B5EF4-FFF2-40B4-BE49-F238E27FC236}">
                <a16:creationId xmlns:a16="http://schemas.microsoft.com/office/drawing/2014/main" id="{8B80D9D6-04D9-CE5E-05AB-81C077A6A7BF}"/>
              </a:ext>
            </a:extLst>
          </p:cNvPr>
          <p:cNvSpPr txBox="1"/>
          <p:nvPr/>
        </p:nvSpPr>
        <p:spPr>
          <a:xfrm>
            <a:off x="9381085" y="3470487"/>
            <a:ext cx="18025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B4F6C"/>
                </a:solidFill>
                <a:effectLst/>
                <a:uLnTx/>
                <a:uFillTx/>
                <a:latin typeface="Segoe UI Semibold"/>
                <a:ea typeface="+mn-ea"/>
                <a:cs typeface="+mn-cs"/>
              </a:rPr>
              <a:t>United States</a:t>
            </a:r>
          </a:p>
        </p:txBody>
      </p:sp>
      <p:sp>
        <p:nvSpPr>
          <p:cNvPr id="4" name="TextBox 3">
            <a:extLst>
              <a:ext uri="{FF2B5EF4-FFF2-40B4-BE49-F238E27FC236}">
                <a16:creationId xmlns:a16="http://schemas.microsoft.com/office/drawing/2014/main" id="{CEE16075-9889-3D77-746B-1A256B90C12F}"/>
              </a:ext>
            </a:extLst>
          </p:cNvPr>
          <p:cNvSpPr txBox="1"/>
          <p:nvPr/>
        </p:nvSpPr>
        <p:spPr>
          <a:xfrm>
            <a:off x="9514840" y="6071616"/>
            <a:ext cx="267716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Semibold"/>
                <a:ea typeface="+mn-ea"/>
                <a:cs typeface="+mn-cs"/>
              </a:rPr>
              <a:t>2020 data not included</a:t>
            </a:r>
          </a:p>
        </p:txBody>
      </p:sp>
      <p:sp>
        <p:nvSpPr>
          <p:cNvPr id="2" name="TextBox 1">
            <a:extLst>
              <a:ext uri="{FF2B5EF4-FFF2-40B4-BE49-F238E27FC236}">
                <a16:creationId xmlns:a16="http://schemas.microsoft.com/office/drawing/2014/main" id="{D4D3F28B-FB82-3FD5-E2B9-B3151A7796FF}"/>
              </a:ext>
            </a:extLst>
          </p:cNvPr>
          <p:cNvSpPr txBox="1"/>
          <p:nvPr/>
        </p:nvSpPr>
        <p:spPr>
          <a:xfrm>
            <a:off x="5720080" y="478607"/>
            <a:ext cx="6182360"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50000"/>
                  </a:schemeClr>
                </a:solidFill>
                <a:effectLst/>
                <a:uLnTx/>
                <a:uFillTx/>
                <a:latin typeface="Segoe UI Semibold"/>
                <a:ea typeface="Segoe UI Black" panose="020B0A02040204020203" pitchFamily="34" charset="0"/>
                <a:cs typeface="Segoe UI Semibold" panose="020B0702040204020203" pitchFamily="34" charset="0"/>
              </a:rPr>
              <a:t>Rate of New Cancers</a:t>
            </a:r>
            <a:endParaRPr kumimoji="0" lang="en-US"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4086836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lide23" descr="Smoking trends by county">
            <a:extLst>
              <a:ext uri="{FF2B5EF4-FFF2-40B4-BE49-F238E27FC236}">
                <a16:creationId xmlns:a16="http://schemas.microsoft.com/office/drawing/2014/main" id="{BA118503-40C4-4220-816C-FEBD8A1B3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324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lide24" descr="Other Cancer Risk Factors">
            <a:extLst>
              <a:ext uri="{FF2B5EF4-FFF2-40B4-BE49-F238E27FC236}">
                <a16:creationId xmlns:a16="http://schemas.microsoft.com/office/drawing/2014/main" id="{6C20D2F2-6CE0-4450-BAAF-797BC04CC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8739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5F53-E4C2-9E56-4346-6E0B26850ED9}"/>
              </a:ext>
            </a:extLst>
          </p:cNvPr>
          <p:cNvSpPr>
            <a:spLocks noGrp="1"/>
          </p:cNvSpPr>
          <p:nvPr>
            <p:ph type="title"/>
          </p:nvPr>
        </p:nvSpPr>
        <p:spPr/>
        <p:txBody>
          <a:bodyPr/>
          <a:lstStyle/>
          <a:p>
            <a:r>
              <a:rPr lang="en-US">
                <a:latin typeface="+mj-lt"/>
              </a:rPr>
              <a:t>Want to know your cancer risk? </a:t>
            </a:r>
          </a:p>
        </p:txBody>
      </p:sp>
      <p:sp>
        <p:nvSpPr>
          <p:cNvPr id="4" name="Content Placeholder 3">
            <a:extLst>
              <a:ext uri="{FF2B5EF4-FFF2-40B4-BE49-F238E27FC236}">
                <a16:creationId xmlns:a16="http://schemas.microsoft.com/office/drawing/2014/main" id="{D1F3C8A5-58C0-0500-9AC9-219BA9341B61}"/>
              </a:ext>
            </a:extLst>
          </p:cNvPr>
          <p:cNvSpPr txBox="1">
            <a:spLocks noGrp="1"/>
          </p:cNvSpPr>
          <p:nvPr>
            <p:ph idx="10"/>
          </p:nvPr>
        </p:nvSpPr>
        <p:spPr>
          <a:xfrm>
            <a:off x="952500" y="1878013"/>
            <a:ext cx="7893788" cy="2282676"/>
          </a:xfrm>
          <a:prstGeom prst="rect">
            <a:avLst/>
          </a:prstGeom>
          <a:noFill/>
        </p:spPr>
        <p:txBody>
          <a:bodyPr wrap="square">
            <a:spAutoFit/>
          </a:bodyPr>
          <a:lstStyle/>
          <a:p>
            <a:pPr marL="0" indent="0">
              <a:buNone/>
            </a:pPr>
            <a:r>
              <a:rPr lang="en-US" b="0" i="0">
                <a:solidFill>
                  <a:srgbClr val="1A1A1A"/>
                </a:solidFill>
                <a:effectLst/>
                <a:latin typeface="+mn-lt"/>
              </a:rPr>
              <a:t>Take the American Cancer Society’s cancer risk assessment to learn more about what factors might affect your personal cancer risk and actions you can take to help lower your risk. </a:t>
            </a:r>
          </a:p>
          <a:p>
            <a:pPr marL="0" indent="0">
              <a:buNone/>
            </a:pPr>
            <a:r>
              <a:rPr lang="en-US">
                <a:latin typeface="+mn-lt"/>
                <a:hlinkClick r:id="rId2"/>
              </a:rPr>
              <a:t>https://acscancerrisk360.cancer.org/</a:t>
            </a:r>
            <a:endParaRPr lang="en-US">
              <a:latin typeface="+mn-lt"/>
            </a:endParaRPr>
          </a:p>
        </p:txBody>
      </p:sp>
      <p:pic>
        <p:nvPicPr>
          <p:cNvPr id="1028" name="Picture 4" descr="Cancer 360 American Cancer Society logo">
            <a:extLst>
              <a:ext uri="{FF2B5EF4-FFF2-40B4-BE49-F238E27FC236}">
                <a16:creationId xmlns:a16="http://schemas.microsoft.com/office/drawing/2014/main" id="{44732EC8-9590-6309-55C9-DA27EC542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521" y="5027077"/>
            <a:ext cx="3935154" cy="111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07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B4F6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377B06-8D0C-E45A-55F4-46E35B662AB2}"/>
              </a:ext>
            </a:extLst>
          </p:cNvPr>
          <p:cNvSpPr>
            <a:spLocks noGrp="1"/>
          </p:cNvSpPr>
          <p:nvPr>
            <p:ph type="ctrTitle"/>
          </p:nvPr>
        </p:nvSpPr>
        <p:spPr/>
        <p:txBody>
          <a:bodyPr>
            <a:normAutofit fontScale="90000"/>
          </a:bodyPr>
          <a:lstStyle/>
          <a:p>
            <a:r>
              <a:rPr lang="en-US">
                <a:latin typeface="Segoe UI Black" panose="020B0A02040204020203" pitchFamily="34" charset="0"/>
                <a:ea typeface="Segoe UI Black" panose="020B0A02040204020203" pitchFamily="34" charset="0"/>
              </a:rPr>
              <a:t>Resources </a:t>
            </a:r>
            <a:r>
              <a:rPr lang="en-US">
                <a:latin typeface="Segoe UI Semibold" panose="020B0702040204020203" pitchFamily="34" charset="0"/>
                <a:ea typeface="Segoe UI Black" panose="020B0A02040204020203" pitchFamily="34" charset="0"/>
                <a:cs typeface="Segoe UI Semibold" panose="020B0702040204020203" pitchFamily="34" charset="0"/>
              </a:rPr>
              <a:t>to help understand and address cancer in Iowa communities</a:t>
            </a:r>
          </a:p>
        </p:txBody>
      </p:sp>
    </p:spTree>
    <p:extLst>
      <p:ext uri="{BB962C8B-B14F-4D97-AF65-F5344CB8AC3E}">
        <p14:creationId xmlns:p14="http://schemas.microsoft.com/office/powerpoint/2010/main" val="1745129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11C1D5F-0780-39D7-C038-FE85809DE9EF}"/>
              </a:ext>
            </a:extLst>
          </p:cNvPr>
          <p:cNvSpPr/>
          <p:nvPr/>
        </p:nvSpPr>
        <p:spPr>
          <a:xfrm>
            <a:off x="0" y="6186951"/>
            <a:ext cx="7086600"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solidFill>
            <a:srgbClr val="04627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08C3EAF4-BC57-2DEA-5F1A-8C99AEDEC5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363" y="6328262"/>
            <a:ext cx="3123362" cy="359130"/>
          </a:xfrm>
          <a:prstGeom prst="rect">
            <a:avLst/>
          </a:prstGeom>
        </p:spPr>
      </p:pic>
      <p:sp>
        <p:nvSpPr>
          <p:cNvPr id="8" name="Rectangle 7">
            <a:extLst>
              <a:ext uri="{FF2B5EF4-FFF2-40B4-BE49-F238E27FC236}">
                <a16:creationId xmlns:a16="http://schemas.microsoft.com/office/drawing/2014/main" id="{4545E1B7-2C82-8183-FCA8-BC5795884D2A}"/>
              </a:ext>
            </a:extLst>
          </p:cNvPr>
          <p:cNvSpPr/>
          <p:nvPr/>
        </p:nvSpPr>
        <p:spPr>
          <a:xfrm>
            <a:off x="6108868" y="6177579"/>
            <a:ext cx="6083132" cy="680421"/>
          </a:xfrm>
          <a:prstGeom prst="rect">
            <a:avLst/>
          </a:prstGeom>
          <a:solidFill>
            <a:srgbClr val="09244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ptos"/>
              <a:ea typeface="+mn-ea"/>
              <a:cs typeface="+mn-cs"/>
              <a:sym typeface="Arial"/>
            </a:endParaRPr>
          </a:p>
        </p:txBody>
      </p:sp>
      <p:sp>
        <p:nvSpPr>
          <p:cNvPr id="16" name="Title 1">
            <a:extLst>
              <a:ext uri="{FF2B5EF4-FFF2-40B4-BE49-F238E27FC236}">
                <a16:creationId xmlns:a16="http://schemas.microsoft.com/office/drawing/2014/main" id="{557E25CB-2386-9C3F-144E-6E7D96777D1D}"/>
              </a:ext>
            </a:extLst>
          </p:cNvPr>
          <p:cNvSpPr txBox="1">
            <a:spLocks/>
          </p:cNvSpPr>
          <p:nvPr/>
        </p:nvSpPr>
        <p:spPr>
          <a:xfrm>
            <a:off x="290897" y="365127"/>
            <a:ext cx="5817972" cy="106423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4627A"/>
                </a:solidFill>
                <a:effectLst/>
                <a:uLnTx/>
                <a:uFillTx/>
                <a:latin typeface="Segoe UI Black"/>
                <a:ea typeface="Gill Sans"/>
                <a:cs typeface="Gill Sans"/>
                <a:sym typeface="Gill Sans"/>
              </a:rPr>
              <a:t>Iowa Comprehensive Cancer Control Program (CCCP)</a:t>
            </a:r>
            <a:endParaRPr kumimoji="0" lang="en-US" sz="3600" b="0" i="0" u="none" strike="noStrike" kern="1200" cap="none" spc="0" normalizeH="0" baseline="0" noProof="0">
              <a:ln>
                <a:noFill/>
              </a:ln>
              <a:solidFill>
                <a:srgbClr val="04627A"/>
              </a:solidFill>
              <a:effectLst/>
              <a:uLnTx/>
              <a:uFillTx/>
              <a:latin typeface="Segoe UI Black"/>
              <a:ea typeface="+mj-ea"/>
              <a:cs typeface="+mj-cs"/>
            </a:endParaRPr>
          </a:p>
        </p:txBody>
      </p:sp>
      <p:sp>
        <p:nvSpPr>
          <p:cNvPr id="17" name="Text Placeholder 4">
            <a:extLst>
              <a:ext uri="{FF2B5EF4-FFF2-40B4-BE49-F238E27FC236}">
                <a16:creationId xmlns:a16="http://schemas.microsoft.com/office/drawing/2014/main" id="{9FFD513C-4BA8-0355-1D96-ECEE8EF51D92}"/>
              </a:ext>
            </a:extLst>
          </p:cNvPr>
          <p:cNvSpPr txBox="1">
            <a:spLocks/>
          </p:cNvSpPr>
          <p:nvPr/>
        </p:nvSpPr>
        <p:spPr>
          <a:xfrm>
            <a:off x="290894" y="1477161"/>
            <a:ext cx="5792237" cy="10642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Wingdings 3" panose="05040102010807070707" pitchFamily="18" charset="2"/>
              <a:buNone/>
              <a:defRPr sz="2400" b="1" kern="1200">
                <a:solidFill>
                  <a:schemeClr val="tx1">
                    <a:lumMod val="85000"/>
                    <a:lumOff val="15000"/>
                  </a:schemeClr>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Wingdings 3" panose="05040102010807070707" pitchFamily="18" charset="2"/>
              <a:buNone/>
              <a:tabLst/>
              <a:defRPr/>
            </a:pPr>
            <a:r>
              <a:rPr kumimoji="0" lang="en-US" sz="1900" b="1" i="0" u="none" strike="noStrike" kern="1200" cap="none" spc="0" normalizeH="0" baseline="0" noProof="0">
                <a:ln>
                  <a:noFill/>
                </a:ln>
                <a:solidFill>
                  <a:srgbClr val="04627A"/>
                </a:solidFill>
                <a:effectLst/>
                <a:uLnTx/>
                <a:uFillTx/>
                <a:latin typeface="Segoe UI"/>
                <a:ea typeface="+mn-ea"/>
                <a:cs typeface="+mn-cs"/>
              </a:rPr>
              <a:t>W</a:t>
            </a:r>
            <a:r>
              <a:rPr kumimoji="0" lang="en-US" sz="1900" b="1" i="0" u="none" strike="noStrike" kern="1200" cap="none" spc="0" normalizeH="0" baseline="0" noProof="0" err="1">
                <a:ln>
                  <a:noFill/>
                </a:ln>
                <a:solidFill>
                  <a:srgbClr val="04627A"/>
                </a:solidFill>
                <a:effectLst/>
                <a:uLnTx/>
                <a:uFillTx/>
                <a:latin typeface="Segoe UI"/>
                <a:ea typeface="+mn-ea"/>
                <a:cs typeface="+mn-cs"/>
              </a:rPr>
              <a:t>ork</a:t>
            </a:r>
            <a:r>
              <a:rPr kumimoji="0" lang="en-US" sz="1900" b="1" i="0" u="none" strike="noStrike" kern="1200" cap="none" spc="0" normalizeH="0" baseline="0" noProof="0">
                <a:ln>
                  <a:noFill/>
                </a:ln>
                <a:solidFill>
                  <a:srgbClr val="04627A"/>
                </a:solidFill>
                <a:effectLst/>
                <a:uLnTx/>
                <a:uFillTx/>
                <a:latin typeface="Segoe UI"/>
                <a:ea typeface="+mn-ea"/>
                <a:cs typeface="+mn-cs"/>
              </a:rPr>
              <a:t> with partners to prevent cancer whenever possible and support cancer survivors across Iowa.</a:t>
            </a:r>
          </a:p>
        </p:txBody>
      </p:sp>
      <p:sp>
        <p:nvSpPr>
          <p:cNvPr id="18" name="Content Placeholder 5">
            <a:extLst>
              <a:ext uri="{FF2B5EF4-FFF2-40B4-BE49-F238E27FC236}">
                <a16:creationId xmlns:a16="http://schemas.microsoft.com/office/drawing/2014/main" id="{80751C92-916D-B5E3-7522-0C12B153A1BB}"/>
              </a:ext>
            </a:extLst>
          </p:cNvPr>
          <p:cNvSpPr txBox="1">
            <a:spLocks/>
          </p:cNvSpPr>
          <p:nvPr/>
        </p:nvSpPr>
        <p:spPr>
          <a:xfrm>
            <a:off x="290896" y="2589196"/>
            <a:ext cx="5695371" cy="31523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28600" algn="l" defTabSz="914400" rtl="0" eaLnBrk="1" fontAlgn="auto" latinLnBrk="0" hangingPunct="1">
              <a:lnSpc>
                <a:spcPct val="100000"/>
              </a:lnSpc>
              <a:spcBef>
                <a:spcPts val="600"/>
              </a:spcBef>
              <a:spcAft>
                <a:spcPts val="600"/>
              </a:spcAft>
              <a:buClrTx/>
              <a:buSzTx/>
              <a:buFont typeface="Wingdings 3" panose="05040102010807070707" pitchFamily="18" charset="2"/>
              <a:buChar char=""/>
              <a:tabLst/>
              <a:defRPr/>
            </a:pPr>
            <a:r>
              <a:rPr kumimoji="0" lang="en-US" sz="1800" b="0" i="0" u="none" strike="noStrike" kern="1200" cap="none" spc="0" normalizeH="0" baseline="0" noProof="0">
                <a:ln>
                  <a:noFill/>
                </a:ln>
                <a:solidFill>
                  <a:srgbClr val="4B4D4F"/>
                </a:solidFill>
                <a:effectLst/>
                <a:uLnTx/>
                <a:uFillTx/>
                <a:latin typeface="Segoe UI Semibold" panose="020B0702040204020203" pitchFamily="34" charset="0"/>
                <a:ea typeface="+mn-ea"/>
                <a:cs typeface="Segoe UI Semibold" panose="020B0702040204020203" pitchFamily="34" charset="0"/>
              </a:rPr>
              <a:t>The CCCP partners with many organizations, including the Iowa Cancer Consortium, Iowa’s cancer coalition.</a:t>
            </a:r>
          </a:p>
          <a:p>
            <a:pPr marL="274320" marR="0" lvl="0" indent="-228600" algn="l" defTabSz="914400" rtl="0" eaLnBrk="1" fontAlgn="auto" latinLnBrk="0" hangingPunct="1">
              <a:lnSpc>
                <a:spcPct val="100000"/>
              </a:lnSpc>
              <a:spcBef>
                <a:spcPts val="600"/>
              </a:spcBef>
              <a:spcAft>
                <a:spcPts val="600"/>
              </a:spcAft>
              <a:buClrTx/>
              <a:buSzTx/>
              <a:buFont typeface="Wingdings 3" panose="05040102010807070707" pitchFamily="18" charset="2"/>
              <a:buChar char=""/>
              <a:tabLst/>
              <a:defRPr/>
            </a:pPr>
            <a:r>
              <a:rPr kumimoji="0" lang="en-US" sz="1800" b="0" i="0" u="none" strike="noStrike" kern="1200" cap="none" spc="0" normalizeH="0" baseline="0" noProof="0">
                <a:ln>
                  <a:noFill/>
                </a:ln>
                <a:solidFill>
                  <a:srgbClr val="4B4D4F"/>
                </a:solidFill>
                <a:effectLst/>
                <a:uLnTx/>
                <a:uFillTx/>
                <a:latin typeface="Segoe UI Semibold" panose="020B0702040204020203" pitchFamily="34" charset="0"/>
                <a:ea typeface="+mn-ea"/>
                <a:cs typeface="Segoe UI Semibold" panose="020B0702040204020203" pitchFamily="34" charset="0"/>
              </a:rPr>
              <a:t>CCCP is involved in the revision and implementation of the Iowa Cancer Plan.</a:t>
            </a:r>
          </a:p>
          <a:p>
            <a:pPr marL="274320" marR="0" lvl="0" indent="-228600" algn="l" defTabSz="914400" rtl="0" eaLnBrk="1" fontAlgn="auto" latinLnBrk="0" hangingPunct="1">
              <a:lnSpc>
                <a:spcPct val="100000"/>
              </a:lnSpc>
              <a:spcBef>
                <a:spcPts val="600"/>
              </a:spcBef>
              <a:spcAft>
                <a:spcPts val="600"/>
              </a:spcAft>
              <a:buClrTx/>
              <a:buSzTx/>
              <a:buFont typeface="Wingdings 3" panose="05040102010807070707" pitchFamily="18" charset="2"/>
              <a:buChar char=""/>
              <a:tabLst/>
              <a:defRPr/>
            </a:pPr>
            <a:r>
              <a:rPr kumimoji="0" lang="en-US" sz="1800" b="0" i="0" u="none" strike="noStrike" kern="1200" cap="none" spc="0" normalizeH="0" baseline="0" noProof="0">
                <a:ln>
                  <a:noFill/>
                </a:ln>
                <a:solidFill>
                  <a:srgbClr val="4B4D4F"/>
                </a:solidFill>
                <a:effectLst/>
                <a:uLnTx/>
                <a:uFillTx/>
                <a:latin typeface="Segoe UI Semibold" panose="020B0702040204020203" pitchFamily="34" charset="0"/>
                <a:ea typeface="+mn-ea"/>
                <a:cs typeface="Segoe UI Semibold" panose="020B0702040204020203" pitchFamily="34" charset="0"/>
              </a:rPr>
              <a:t>Currently CCCP is focused on increasing HPV vaccination, increasing lung cancer screening, and supporting cancer survivors.</a:t>
            </a:r>
          </a:p>
          <a:p>
            <a:pPr marL="45720" marR="0" lvl="0" indent="0" algn="l" defTabSz="914400" rtl="0" eaLnBrk="1" fontAlgn="auto" latinLnBrk="0" hangingPunct="1">
              <a:lnSpc>
                <a:spcPct val="100000"/>
              </a:lnSpc>
              <a:spcBef>
                <a:spcPts val="600"/>
              </a:spcBef>
              <a:spcAft>
                <a:spcPts val="600"/>
              </a:spcAft>
              <a:buClrTx/>
              <a:buSzTx/>
              <a:buFont typeface="Wingdings 3" panose="05040102010807070707" pitchFamily="18" charset="2"/>
              <a:buNone/>
              <a:tabLst/>
              <a:defRPr/>
            </a:pPr>
            <a:endParaRPr kumimoji="0" lang="en-US" sz="1800" b="0" i="0" u="none" strike="noStrike" kern="1200" cap="none" spc="0" normalizeH="0" baseline="0" noProof="0">
              <a:ln>
                <a:noFill/>
              </a:ln>
              <a:solidFill>
                <a:srgbClr val="4B4D4F"/>
              </a:solidFill>
              <a:effectLst/>
              <a:uLnTx/>
              <a:uFillTx/>
              <a:latin typeface="Segoe UI Semibold" panose="020B0702040204020203" pitchFamily="34" charset="0"/>
              <a:ea typeface="+mn-ea"/>
              <a:cs typeface="Segoe UI Semibold" panose="020B0702040204020203" pitchFamily="34" charset="0"/>
            </a:endParaRPr>
          </a:p>
        </p:txBody>
      </p:sp>
      <p:sp>
        <p:nvSpPr>
          <p:cNvPr id="19" name="TextBox 18">
            <a:extLst>
              <a:ext uri="{FF2B5EF4-FFF2-40B4-BE49-F238E27FC236}">
                <a16:creationId xmlns:a16="http://schemas.microsoft.com/office/drawing/2014/main" id="{6D947CB7-24DC-23E7-7EE3-E86089D42945}"/>
              </a:ext>
            </a:extLst>
          </p:cNvPr>
          <p:cNvSpPr txBox="1"/>
          <p:nvPr/>
        </p:nvSpPr>
        <p:spPr>
          <a:xfrm>
            <a:off x="589280" y="5504980"/>
            <a:ext cx="52628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Segoe UI Semibold" panose="020B0702040204020203" pitchFamily="34" charset="0"/>
                <a:hlinkClick r:id="rId5"/>
              </a:rPr>
              <a:t>https://hhs.iowa.gov/public-health/cancer</a:t>
            </a:r>
            <a:endParaRPr kumimoji="0" lang="en-US" sz="1800" b="0" i="0" u="none" strike="noStrike" kern="1200" cap="none" spc="0" normalizeH="0" baseline="0" noProof="0">
              <a:ln>
                <a:noFill/>
              </a:ln>
              <a:solidFill>
                <a:prstClr val="black"/>
              </a:solidFill>
              <a:effectLst/>
              <a:uLnTx/>
              <a:uFillTx/>
              <a:latin typeface="Segoe UI Semibold"/>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Semibold"/>
                <a:ea typeface="+mn-ea"/>
                <a:cs typeface="Segoe UI Semibold" panose="020B0702040204020203" pitchFamily="34" charset="0"/>
                <a:hlinkClick r:id="rId6"/>
              </a:rPr>
              <a:t>https://canceriowa.org/iowa-cancer-plan/</a:t>
            </a:r>
            <a:r>
              <a:rPr kumimoji="0" lang="en-US" sz="1800" b="0" i="0" u="none" strike="noStrike" kern="1200" cap="none" spc="0" normalizeH="0" baseline="0" noProof="0">
                <a:ln>
                  <a:noFill/>
                </a:ln>
                <a:solidFill>
                  <a:prstClr val="black"/>
                </a:solidFill>
                <a:effectLst/>
                <a:uLnTx/>
                <a:uFillTx/>
                <a:latin typeface="Segoe UI Semibold"/>
                <a:ea typeface="+mn-ea"/>
                <a:cs typeface="Segoe UI Semibold" panose="020B0702040204020203" pitchFamily="34" charset="0"/>
              </a:rPr>
              <a:t> </a:t>
            </a:r>
          </a:p>
        </p:txBody>
      </p:sp>
      <p:sp>
        <p:nvSpPr>
          <p:cNvPr id="20" name="Title 1">
            <a:extLst>
              <a:ext uri="{FF2B5EF4-FFF2-40B4-BE49-F238E27FC236}">
                <a16:creationId xmlns:a16="http://schemas.microsoft.com/office/drawing/2014/main" id="{EC0A63A0-7840-F880-6851-50056CAE83D2}"/>
              </a:ext>
            </a:extLst>
          </p:cNvPr>
          <p:cNvSpPr txBox="1">
            <a:spLocks/>
          </p:cNvSpPr>
          <p:nvPr/>
        </p:nvSpPr>
        <p:spPr>
          <a:xfrm>
            <a:off x="7520416" y="277233"/>
            <a:ext cx="4575406" cy="11521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223F"/>
              </a:buClr>
              <a:buSzPts val="3000"/>
              <a:buFont typeface="Questrial"/>
              <a:buNone/>
              <a:defRPr sz="3000" b="0" i="0" u="none" strike="noStrike" cap="none">
                <a:solidFill>
                  <a:srgbClr val="0D223F"/>
                </a:solidFill>
                <a:latin typeface="+mj-lt"/>
                <a:ea typeface="Questrial"/>
                <a:cs typeface="Questrial"/>
                <a:sym typeface="Questrial"/>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marL="0" marR="0" lvl="0" indent="0" algn="l" defTabSz="914400" rtl="0" eaLnBrk="1" fontAlgn="auto" latinLnBrk="0" hangingPunct="1">
              <a:lnSpc>
                <a:spcPct val="100000"/>
              </a:lnSpc>
              <a:spcBef>
                <a:spcPts val="0"/>
              </a:spcBef>
              <a:spcAft>
                <a:spcPts val="0"/>
              </a:spcAft>
              <a:buClr>
                <a:srgbClr val="0D223F"/>
              </a:buClr>
              <a:buSzPts val="3000"/>
              <a:buFont typeface="Questrial"/>
              <a:buNone/>
              <a:tabLst/>
              <a:defRPr/>
            </a:pPr>
            <a:r>
              <a:rPr kumimoji="0" lang="en-US" sz="3200" b="1" i="0" u="none" strike="noStrike" kern="0" cap="none" spc="0" normalizeH="0" baseline="0" noProof="0">
                <a:ln>
                  <a:noFill/>
                </a:ln>
                <a:solidFill>
                  <a:srgbClr val="0D223F"/>
                </a:solidFill>
                <a:effectLst/>
                <a:uLnTx/>
                <a:uFillTx/>
                <a:latin typeface="Segoe UI Black"/>
                <a:ea typeface="Segoe UI Black" panose="020B0A02040204020203" pitchFamily="34" charset="0"/>
                <a:cs typeface="Questrial"/>
                <a:sym typeface="Questrial"/>
              </a:rPr>
              <a:t>Iowa Cancer Consortium</a:t>
            </a:r>
          </a:p>
        </p:txBody>
      </p:sp>
      <p:cxnSp>
        <p:nvCxnSpPr>
          <p:cNvPr id="21" name="Straight Connector 20">
            <a:extLst>
              <a:ext uri="{FF2B5EF4-FFF2-40B4-BE49-F238E27FC236}">
                <a16:creationId xmlns:a16="http://schemas.microsoft.com/office/drawing/2014/main" id="{C45F7949-273F-C247-BC31-C447BBE00F7F}"/>
              </a:ext>
            </a:extLst>
          </p:cNvPr>
          <p:cNvCxnSpPr>
            <a:cxnSpLocks/>
          </p:cNvCxnSpPr>
          <p:nvPr/>
        </p:nvCxnSpPr>
        <p:spPr>
          <a:xfrm flipV="1">
            <a:off x="6108869" y="0"/>
            <a:ext cx="0" cy="6858000"/>
          </a:xfrm>
          <a:prstGeom prst="line">
            <a:avLst/>
          </a:prstGeom>
          <a:noFill/>
          <a:ln w="28575" cap="flat" cmpd="sng" algn="ctr">
            <a:solidFill>
              <a:sysClr val="window" lastClr="FFFFFF">
                <a:lumMod val="65000"/>
                <a:alpha val="80000"/>
              </a:sysClr>
            </a:solidFill>
            <a:prstDash val="solid"/>
            <a:miter lim="800000"/>
          </a:ln>
          <a:effectLst/>
        </p:spPr>
      </p:cxnSp>
      <p:pic>
        <p:nvPicPr>
          <p:cNvPr id="22" name="Picture 21" descr="A black background with blue text">
            <a:extLst>
              <a:ext uri="{FF2B5EF4-FFF2-40B4-BE49-F238E27FC236}">
                <a16:creationId xmlns:a16="http://schemas.microsoft.com/office/drawing/2014/main" id="{7F6902F2-D787-95DD-00F6-52A934CF060B}"/>
              </a:ext>
            </a:extLst>
          </p:cNvPr>
          <p:cNvPicPr>
            <a:picLocks noChangeAspect="1"/>
          </p:cNvPicPr>
          <p:nvPr/>
        </p:nvPicPr>
        <p:blipFill rotWithShape="1">
          <a:blip r:embed="rId7"/>
          <a:srcRect r="68653"/>
          <a:stretch/>
        </p:blipFill>
        <p:spPr>
          <a:xfrm>
            <a:off x="6364226" y="304657"/>
            <a:ext cx="1156190" cy="1097280"/>
          </a:xfrm>
          <a:prstGeom prst="rect">
            <a:avLst/>
          </a:prstGeom>
          <a:noFill/>
          <a:ln>
            <a:noFill/>
          </a:ln>
        </p:spPr>
      </p:pic>
      <p:sp>
        <p:nvSpPr>
          <p:cNvPr id="24" name="Text Placeholder 2">
            <a:extLst>
              <a:ext uri="{FF2B5EF4-FFF2-40B4-BE49-F238E27FC236}">
                <a16:creationId xmlns:a16="http://schemas.microsoft.com/office/drawing/2014/main" id="{F51914C7-4948-44D5-CAEB-1259FB9D3A43}"/>
              </a:ext>
            </a:extLst>
          </p:cNvPr>
          <p:cNvSpPr txBox="1">
            <a:spLocks/>
          </p:cNvSpPr>
          <p:nvPr/>
        </p:nvSpPr>
        <p:spPr>
          <a:xfrm>
            <a:off x="6364226" y="1476386"/>
            <a:ext cx="5776299" cy="4093428"/>
          </a:xfrm>
          <a:prstGeom prst="rect">
            <a:avLst/>
          </a:prstGeom>
          <a:noFill/>
          <a:ln>
            <a:noFill/>
          </a:ln>
        </p:spPr>
        <p:txBody>
          <a:bodyPr anchor="t">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600"/>
              </a:spcAft>
              <a:buClr>
                <a:srgbClr val="000000"/>
              </a:buClr>
              <a:buSzTx/>
              <a:buFontTx/>
              <a:buNone/>
              <a:tabLst/>
              <a:defRPr/>
            </a:pPr>
            <a:r>
              <a:rPr kumimoji="0" lang="en-US" sz="2400" b="1" i="0" u="none" strike="noStrike" kern="0" cap="none" spc="0" normalizeH="0" baseline="0" noProof="0">
                <a:ln>
                  <a:noFill/>
                </a:ln>
                <a:solidFill>
                  <a:srgbClr val="092441"/>
                </a:solidFill>
                <a:effectLst/>
                <a:uLnTx/>
                <a:uFillTx/>
                <a:latin typeface="Aptos Display"/>
                <a:ea typeface="+mn-ea"/>
                <a:cs typeface="Arial"/>
                <a:sym typeface="Arial"/>
              </a:rPr>
              <a:t>Mission</a:t>
            </a:r>
            <a:r>
              <a:rPr kumimoji="0" lang="en-US" sz="2400" b="0" i="0" u="none" strike="noStrike" kern="0" cap="none" spc="0" normalizeH="0" baseline="0" noProof="0">
                <a:ln>
                  <a:noFill/>
                </a:ln>
                <a:solidFill>
                  <a:srgbClr val="092441"/>
                </a:solidFill>
                <a:effectLst/>
                <a:uLnTx/>
                <a:uFillTx/>
                <a:latin typeface="Aptos Display"/>
                <a:ea typeface="+mn-ea"/>
                <a:cs typeface="Arial"/>
                <a:sym typeface="Arial"/>
              </a:rPr>
              <a:t>: To advance cancer prevention and control through advocacy, equity, and collaboration.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92441"/>
                </a:solidFill>
                <a:effectLst/>
                <a:uLnTx/>
                <a:uFillTx/>
                <a:latin typeface="Aptos Display"/>
                <a:ea typeface="+mn-ea"/>
                <a:cs typeface="Arial"/>
                <a:sym typeface="Arial"/>
              </a:rPr>
              <a:t>Vision</a:t>
            </a:r>
            <a:r>
              <a:rPr kumimoji="0" lang="en-US" sz="2400" b="0" i="0" u="none" strike="noStrike" kern="0" cap="none" spc="0" normalizeH="0" baseline="0" noProof="0">
                <a:ln>
                  <a:noFill/>
                </a:ln>
                <a:solidFill>
                  <a:srgbClr val="092441"/>
                </a:solidFill>
                <a:effectLst/>
                <a:uLnTx/>
                <a:uFillTx/>
                <a:latin typeface="Aptos Display"/>
                <a:ea typeface="+mn-ea"/>
                <a:cs typeface="Arial"/>
                <a:sym typeface="Arial"/>
              </a:rPr>
              <a:t>: An Iowa where cancer is not a burden. </a:t>
            </a:r>
          </a:p>
          <a:p>
            <a:pPr marL="152397" marR="0" lvl="1" indent="0" algn="l" defTabSz="1219170" rtl="0" eaLnBrk="1" fontAlgn="auto" latinLnBrk="0" hangingPunct="1">
              <a:lnSpc>
                <a:spcPct val="100000"/>
              </a:lnSpc>
              <a:spcBef>
                <a:spcPts val="0"/>
              </a:spcBef>
              <a:spcAft>
                <a:spcPts val="800"/>
              </a:spcAft>
              <a:buClr>
                <a:srgbClr val="000000"/>
              </a:buClr>
              <a:buSzTx/>
              <a:buFont typeface="Arial"/>
              <a:buNone/>
              <a:tabLst/>
              <a:defRPr/>
            </a:pPr>
            <a:endParaRPr kumimoji="0" lang="en-US" sz="2400" b="1"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endParaRPr>
          </a:p>
          <a:p>
            <a:pPr marL="152397" marR="0" lvl="1" indent="0" algn="l" defTabSz="1219170" rtl="0" eaLnBrk="1" fontAlgn="auto" latinLnBrk="0" hangingPunct="1">
              <a:lnSpc>
                <a:spcPct val="100000"/>
              </a:lnSpc>
              <a:spcBef>
                <a:spcPts val="0"/>
              </a:spcBef>
              <a:spcAft>
                <a:spcPts val="800"/>
              </a:spcAft>
              <a:buClr>
                <a:srgbClr val="000000"/>
              </a:buClr>
              <a:buSzTx/>
              <a:buFont typeface="Arial"/>
              <a:buNone/>
              <a:tabLst/>
              <a:defRPr/>
            </a:pPr>
            <a:r>
              <a:rPr kumimoji="0" lang="en-US" sz="2400" b="1"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A non-profit cancer coalition that provides</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Connections and partnership</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Latest news and cancer updates via email</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Training and educational opportunities</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Grant opportunities and technical assistance</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Free cancer educational materials for distribution</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Virtually-hosted workgroups </a:t>
            </a:r>
          </a:p>
          <a:p>
            <a:pPr marL="533387" marR="0" lvl="1" indent="-380990" algn="l" defTabSz="121917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92441"/>
                </a:solidFill>
                <a:effectLst/>
                <a:uLnTx/>
                <a:uFillTx/>
                <a:latin typeface="Segoe UI Semibold" panose="020B0702040204020203" pitchFamily="34" charset="0"/>
                <a:cs typeface="Segoe UI Semibold" panose="020B0702040204020203" pitchFamily="34" charset="0"/>
                <a:sym typeface="Arial"/>
              </a:rPr>
              <a:t>The Iowa Cancer Plan</a:t>
            </a:r>
            <a:endParaRPr kumimoji="0" lang="en-US" sz="2400" b="0" i="0" u="none" strike="noStrike" kern="0" cap="none" spc="0" normalizeH="0" baseline="0" noProof="0">
              <a:ln>
                <a:noFill/>
              </a:ln>
              <a:solidFill>
                <a:srgbClr val="092441"/>
              </a:solidFill>
              <a:effectLst/>
              <a:uLnTx/>
              <a:uFillTx/>
              <a:latin typeface="Aptos Display" panose="020B0004020202020204" pitchFamily="34" charset="0"/>
              <a:cs typeface="Arial"/>
              <a:sym typeface="Arial"/>
            </a:endParaRPr>
          </a:p>
        </p:txBody>
      </p:sp>
      <p:sp>
        <p:nvSpPr>
          <p:cNvPr id="26" name="TextBox 25">
            <a:extLst>
              <a:ext uri="{FF2B5EF4-FFF2-40B4-BE49-F238E27FC236}">
                <a16:creationId xmlns:a16="http://schemas.microsoft.com/office/drawing/2014/main" id="{D5FD652E-06DE-F6A5-6EC0-46429F44082A}"/>
              </a:ext>
            </a:extLst>
          </p:cNvPr>
          <p:cNvSpPr txBox="1"/>
          <p:nvPr/>
        </p:nvSpPr>
        <p:spPr>
          <a:xfrm>
            <a:off x="6365577" y="5616125"/>
            <a:ext cx="3409443"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rgbClr val="2683C6"/>
                </a:solidFill>
                <a:effectLst/>
                <a:uLnTx/>
                <a:uFillTx/>
                <a:latin typeface="Segoe UI Semibold" panose="020B0702040204020203" pitchFamily="34" charset="0"/>
                <a:ea typeface="+mn-ea"/>
                <a:cs typeface="Segoe UI Semibold" panose="020B0702040204020203" pitchFamily="34" charset="0"/>
                <a:sym typeface="Arial"/>
                <a:hlinkClick r:id="rId8"/>
              </a:rPr>
              <a:t>www.canceriowa.org</a:t>
            </a:r>
            <a:r>
              <a:rPr kumimoji="0" lang="en-US" sz="1800" b="1" i="0" u="none" strike="noStrike" kern="0" cap="none" spc="0" normalizeH="0" baseline="0" noProof="0">
                <a:ln>
                  <a:noFill/>
                </a:ln>
                <a:solidFill>
                  <a:srgbClr val="2683C6"/>
                </a:solidFill>
                <a:effectLst/>
                <a:uLnTx/>
                <a:uFillTx/>
                <a:latin typeface="Segoe UI Semibold" panose="020B0702040204020203" pitchFamily="34" charset="0"/>
                <a:ea typeface="+mn-ea"/>
                <a:cs typeface="Segoe UI Semibold" panose="020B0702040204020203" pitchFamily="34" charset="0"/>
                <a:sym typeface="Arial"/>
              </a:rPr>
              <a:t> </a:t>
            </a:r>
          </a:p>
        </p:txBody>
      </p:sp>
      <p:pic>
        <p:nvPicPr>
          <p:cNvPr id="4" name="Picture 3" descr="A black background with white text&#10;&#10;AI-generated content may be incorrect.">
            <a:extLst>
              <a:ext uri="{FF2B5EF4-FFF2-40B4-BE49-F238E27FC236}">
                <a16:creationId xmlns:a16="http://schemas.microsoft.com/office/drawing/2014/main" id="{5A0A09F6-4A4C-8531-F8AC-7C33C0E34D88}"/>
              </a:ext>
            </a:extLst>
          </p:cNvPr>
          <p:cNvPicPr>
            <a:picLocks noChangeAspect="1"/>
          </p:cNvPicPr>
          <p:nvPr/>
        </p:nvPicPr>
        <p:blipFill>
          <a:blip r:embed="rId9"/>
          <a:stretch>
            <a:fillRect/>
          </a:stretch>
        </p:blipFill>
        <p:spPr>
          <a:xfrm>
            <a:off x="10053051" y="6201650"/>
            <a:ext cx="2045370" cy="631941"/>
          </a:xfrm>
          <a:prstGeom prst="rect">
            <a:avLst/>
          </a:prstGeom>
        </p:spPr>
      </p:pic>
      <p:sp>
        <p:nvSpPr>
          <p:cNvPr id="2" name="TextBox 1">
            <a:extLst>
              <a:ext uri="{FF2B5EF4-FFF2-40B4-BE49-F238E27FC236}">
                <a16:creationId xmlns:a16="http://schemas.microsoft.com/office/drawing/2014/main" id="{1737729E-549B-6440-4AA2-D0F71F9CC1D0}"/>
              </a:ext>
            </a:extLst>
          </p:cNvPr>
          <p:cNvSpPr txBox="1"/>
          <p:nvPr/>
        </p:nvSpPr>
        <p:spPr>
          <a:xfrm>
            <a:off x="9330162" y="5589627"/>
            <a:ext cx="2887576"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92441"/>
                </a:solidFill>
                <a:effectLst/>
                <a:uLnTx/>
                <a:uFillTx/>
                <a:latin typeface="Segoe UI Semibold" panose="020B0702040204020203" pitchFamily="34" charset="0"/>
                <a:ea typeface="+mn-ea"/>
                <a:cs typeface="Segoe UI Semibold" panose="020B0702040204020203" pitchFamily="34" charset="0"/>
                <a:sym typeface="Arial"/>
              </a:rPr>
              <a:t>Funded in part through a contract with the Iowa CCCP</a:t>
            </a:r>
          </a:p>
        </p:txBody>
      </p:sp>
    </p:spTree>
    <p:extLst>
      <p:ext uri="{BB962C8B-B14F-4D97-AF65-F5344CB8AC3E}">
        <p14:creationId xmlns:p14="http://schemas.microsoft.com/office/powerpoint/2010/main" val="2245848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4B8C821-1F94-5770-CA43-6FA31B185D11}"/>
              </a:ext>
            </a:extLst>
          </p:cNvPr>
          <p:cNvSpPr/>
          <p:nvPr/>
        </p:nvSpPr>
        <p:spPr>
          <a:xfrm>
            <a:off x="0" y="0"/>
            <a:ext cx="12192000" cy="155454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ptos"/>
              <a:ea typeface="+mn-ea"/>
              <a:cs typeface="+mn-cs"/>
              <a:sym typeface="Arial"/>
            </a:endParaRPr>
          </a:p>
        </p:txBody>
      </p:sp>
      <p:sp>
        <p:nvSpPr>
          <p:cNvPr id="23" name="TextBox 22">
            <a:extLst>
              <a:ext uri="{FF2B5EF4-FFF2-40B4-BE49-F238E27FC236}">
                <a16:creationId xmlns:a16="http://schemas.microsoft.com/office/drawing/2014/main" id="{E87D70A6-6897-6980-28E6-D15020BCCDDE}"/>
              </a:ext>
            </a:extLst>
          </p:cNvPr>
          <p:cNvSpPr txBox="1"/>
          <p:nvPr/>
        </p:nvSpPr>
        <p:spPr>
          <a:xfrm>
            <a:off x="235903" y="1669717"/>
            <a:ext cx="7897845"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Chapters with sections that include priorities, strategies, and specific action steps which may be tailored to many settings to guide cancer control activities.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Health Equity</a:t>
            </a:r>
            <a:r>
              <a:rPr kumimoji="0" lang="en-US" sz="2000" b="0"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a:t>
            </a:r>
            <a:r>
              <a:rPr kumimoji="0" lang="en-US" sz="2000" b="0"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 identify and eliminate cancer health disparities.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Prevention and Risk Reduction:</a:t>
            </a:r>
            <a:r>
              <a:rPr kumimoji="0" lang="en-US" sz="2000" b="0"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 </a:t>
            </a:r>
            <a:r>
              <a:rPr kumimoji="0" lang="en-US" sz="2000" b="0"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whenever possible, prevent cancer from occurring.</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Early Detection and Screening:</a:t>
            </a:r>
            <a:r>
              <a:rPr kumimoji="0" lang="en-US" sz="2000" b="0"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 promote the benefits of screening tests to ensure early diagnosis.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Diagnosis and Cancer-Directed Therapy:</a:t>
            </a:r>
            <a:r>
              <a:rPr kumimoji="0" lang="en-US" sz="2000" b="0"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 </a:t>
            </a:r>
            <a:r>
              <a:rPr kumimoji="0" lang="en-US" sz="2000" b="0"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reduce barriers to care, promote evidence-based practices, and encourage participation in clinical trials and other forms of research.</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Survivorship and End-of-Life Care:</a:t>
            </a:r>
            <a:r>
              <a:rPr kumimoji="0" lang="en-US" sz="2000" b="0" i="0" u="none" strike="noStrike" kern="1200" cap="none" spc="0" normalizeH="0" baseline="0" noProof="0">
                <a:ln>
                  <a:noFill/>
                </a:ln>
                <a:solidFill>
                  <a:srgbClr val="092441"/>
                </a:solidFill>
                <a:effectLst/>
                <a:uLnTx/>
                <a:uFillTx/>
                <a:latin typeface="Segoe UI Black"/>
                <a:ea typeface="Roboto" panose="02000000000000000000" pitchFamily="2" charset="0"/>
                <a:cs typeface="Segoe UI Semibold" panose="020B0702040204020203" pitchFamily="34" charset="0"/>
              </a:rPr>
              <a:t> </a:t>
            </a:r>
            <a:r>
              <a:rPr kumimoji="0" lang="en-US" sz="2000" b="0" i="0" u="none" strike="noStrike" kern="1200" cap="none" spc="0" normalizeH="0" baseline="0" noProof="0">
                <a:ln>
                  <a:noFill/>
                </a:ln>
                <a:solidFill>
                  <a:srgbClr val="092441"/>
                </a:solidFill>
                <a:effectLst/>
                <a:uLnTx/>
                <a:uFillTx/>
                <a:latin typeface="Segoe UI Semibold" panose="020B0702040204020203" pitchFamily="34" charset="0"/>
                <a:ea typeface="Roboto" panose="02000000000000000000" pitchFamily="2" charset="0"/>
                <a:cs typeface="Segoe UI Semibold" panose="020B0702040204020203" pitchFamily="34" charset="0"/>
              </a:rPr>
              <a:t>ensure resources to optimize quality-of-life for cancer survivors and their families.</a:t>
            </a:r>
          </a:p>
        </p:txBody>
      </p:sp>
      <p:sp>
        <p:nvSpPr>
          <p:cNvPr id="2" name="Title 1">
            <a:extLst>
              <a:ext uri="{FF2B5EF4-FFF2-40B4-BE49-F238E27FC236}">
                <a16:creationId xmlns:a16="http://schemas.microsoft.com/office/drawing/2014/main" id="{131E1DC8-CCCE-512A-6726-E89A03584B73}"/>
              </a:ext>
            </a:extLst>
          </p:cNvPr>
          <p:cNvSpPr>
            <a:spLocks noGrp="1"/>
          </p:cNvSpPr>
          <p:nvPr>
            <p:ph type="title"/>
          </p:nvPr>
        </p:nvSpPr>
        <p:spPr>
          <a:xfrm>
            <a:off x="162758" y="281747"/>
            <a:ext cx="8155742" cy="1117607"/>
          </a:xfrm>
        </p:spPr>
        <p:txBody>
          <a:bodyPr wrap="square" anchor="ctr">
            <a:noAutofit/>
          </a:bodyPr>
          <a:lstStyle/>
          <a:p>
            <a:pPr>
              <a:lnSpc>
                <a:spcPct val="90000"/>
              </a:lnSpc>
            </a:pPr>
            <a:r>
              <a:rPr lang="en-US" sz="4000" b="1">
                <a:solidFill>
                  <a:schemeClr val="bg1"/>
                </a:solidFill>
                <a:latin typeface="Segoe UI Black" panose="020B0A02040204020203" pitchFamily="34" charset="0"/>
                <a:ea typeface="Segoe UI Black" panose="020B0A02040204020203" pitchFamily="34" charset="0"/>
              </a:rPr>
              <a:t>Blueprint for cancer control, the </a:t>
            </a:r>
            <a:r>
              <a:rPr lang="en-US" sz="4000" b="1" i="1">
                <a:solidFill>
                  <a:schemeClr val="bg1"/>
                </a:solidFill>
                <a:latin typeface="Segoe UI Black" panose="020B0A02040204020203" pitchFamily="34" charset="0"/>
                <a:ea typeface="Segoe UI Black" panose="020B0A02040204020203" pitchFamily="34" charset="0"/>
              </a:rPr>
              <a:t>Iowa Cancer Plan</a:t>
            </a:r>
          </a:p>
        </p:txBody>
      </p:sp>
      <p:pic>
        <p:nvPicPr>
          <p:cNvPr id="12" name="Picture 2">
            <a:extLst>
              <a:ext uri="{FF2B5EF4-FFF2-40B4-BE49-F238E27FC236}">
                <a16:creationId xmlns:a16="http://schemas.microsoft.com/office/drawing/2014/main" id="{655E09DF-8290-080C-0058-60122A2D8D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4024" y="1607581"/>
            <a:ext cx="4457700" cy="25966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45A7C7E-CDFE-FA75-E929-11E157E422AC}"/>
              </a:ext>
            </a:extLst>
          </p:cNvPr>
          <p:cNvSpPr txBox="1"/>
          <p:nvPr/>
        </p:nvSpPr>
        <p:spPr>
          <a:xfrm>
            <a:off x="8888550" y="6097407"/>
            <a:ext cx="25486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0C0"/>
                </a:solidFill>
                <a:effectLst/>
                <a:uLnTx/>
                <a:uFillTx/>
                <a:latin typeface="Aptos"/>
                <a:ea typeface="+mn-ea"/>
                <a:cs typeface="+mn-cs"/>
                <a:hlinkClick r:id="rId4">
                  <a:extLst>
                    <a:ext uri="{A12FA001-AC4F-418D-AE19-62706E023703}">
                      <ahyp:hlinkClr xmlns:ahyp="http://schemas.microsoft.com/office/drawing/2018/hyperlinkcolor" val="tx"/>
                    </a:ext>
                  </a:extLst>
                </a:hlinkClick>
              </a:rPr>
              <a:t>https://canceriowa.org/iowa-cancer-plan/</a:t>
            </a:r>
            <a:r>
              <a:rPr kumimoji="0" lang="en-US" sz="1800" b="0" i="0" u="none" strike="noStrike" kern="1200" cap="none" spc="0" normalizeH="0" baseline="0" noProof="0">
                <a:ln>
                  <a:noFill/>
                </a:ln>
                <a:solidFill>
                  <a:srgbClr val="0070C0"/>
                </a:solidFill>
                <a:effectLst/>
                <a:uLnTx/>
                <a:uFillTx/>
                <a:latin typeface="Aptos"/>
                <a:ea typeface="+mn-ea"/>
                <a:cs typeface="+mn-cs"/>
              </a:rPr>
              <a:t> </a:t>
            </a:r>
          </a:p>
        </p:txBody>
      </p:sp>
      <p:pic>
        <p:nvPicPr>
          <p:cNvPr id="7" name="Content Placeholder 10" descr="A qr code with a letter b&#10;&#10;Description automatically generated">
            <a:extLst>
              <a:ext uri="{FF2B5EF4-FFF2-40B4-BE49-F238E27FC236}">
                <a16:creationId xmlns:a16="http://schemas.microsoft.com/office/drawing/2014/main" id="{4ABC3AD8-E998-75F4-21E7-1D61BCA208A5}"/>
              </a:ext>
            </a:extLst>
          </p:cNvPr>
          <p:cNvPicPr>
            <a:picLocks noChangeAspect="1"/>
          </p:cNvPicPr>
          <p:nvPr/>
        </p:nvPicPr>
        <p:blipFill>
          <a:blip r:embed="rId5"/>
          <a:stretch>
            <a:fillRect/>
          </a:stretch>
        </p:blipFill>
        <p:spPr>
          <a:xfrm>
            <a:off x="9211485" y="4204191"/>
            <a:ext cx="1902779" cy="1893216"/>
          </a:xfrm>
          <a:prstGeom prst="rect">
            <a:avLst/>
          </a:prstGeom>
          <a:noFill/>
          <a:ln>
            <a:noFill/>
          </a:ln>
        </p:spPr>
      </p:pic>
    </p:spTree>
    <p:extLst>
      <p:ext uri="{BB962C8B-B14F-4D97-AF65-F5344CB8AC3E}">
        <p14:creationId xmlns:p14="http://schemas.microsoft.com/office/powerpoint/2010/main" val="4094209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CF7422-D04B-4D9C-EBDE-EC75C4CBB879}"/>
              </a:ext>
            </a:extLst>
          </p:cNvPr>
          <p:cNvSpPr>
            <a:spLocks noGrp="1"/>
          </p:cNvSpPr>
          <p:nvPr>
            <p:ph idx="4294967295"/>
          </p:nvPr>
        </p:nvSpPr>
        <p:spPr>
          <a:xfrm>
            <a:off x="1033523" y="625689"/>
            <a:ext cx="10037600" cy="5606621"/>
          </a:xfrm>
        </p:spPr>
        <p:txBody>
          <a:bodyPr anchor="ctr">
            <a:normAutofit/>
          </a:bodyPr>
          <a:lstStyle/>
          <a:p>
            <a:pPr marL="0" indent="0">
              <a:lnSpc>
                <a:spcPct val="114000"/>
              </a:lnSpc>
              <a:spcBef>
                <a:spcPts val="0"/>
              </a:spcBef>
              <a:spcAft>
                <a:spcPts val="2000"/>
              </a:spcAft>
              <a:buNone/>
            </a:pPr>
            <a:r>
              <a:rPr lang="en-US" sz="3200">
                <a:solidFill>
                  <a:schemeClr val="bg1"/>
                </a:solidFill>
                <a:latin typeface="Segoe UI Semibold"/>
                <a:ea typeface="Roboto"/>
                <a:cs typeface="Segoe UI Semibold"/>
              </a:rPr>
              <a:t>"</a:t>
            </a:r>
            <a:r>
              <a:rPr lang="en-US" sz="3200" b="1">
                <a:solidFill>
                  <a:schemeClr val="bg1"/>
                </a:solidFill>
                <a:latin typeface="Segoe UI Semibold"/>
                <a:ea typeface="Roboto"/>
                <a:cs typeface="Segoe UI Semibold"/>
              </a:rPr>
              <a:t>There is a lot we know about how to reduce our personal cancer risk. There is opportunity for the biggest impact when policies help us do that.</a:t>
            </a:r>
            <a:endParaRPr lang="en-US" sz="3200"/>
          </a:p>
          <a:p>
            <a:pPr marL="0" indent="0">
              <a:lnSpc>
                <a:spcPct val="113999"/>
              </a:lnSpc>
              <a:spcBef>
                <a:spcPts val="0"/>
              </a:spcBef>
              <a:spcAft>
                <a:spcPts val="1200"/>
              </a:spcAft>
              <a:buNone/>
            </a:pPr>
            <a:r>
              <a:rPr lang="en-US" sz="3200">
                <a:solidFill>
                  <a:schemeClr val="bg1"/>
                </a:solidFill>
                <a:latin typeface="Segoe UI Black"/>
                <a:ea typeface="Roboto"/>
                <a:cs typeface="Segoe UI Semibold"/>
              </a:rPr>
              <a:t>Effective policies </a:t>
            </a:r>
            <a:endParaRPr lang="en-US" sz="3200">
              <a:solidFill>
                <a:schemeClr val="bg1"/>
              </a:solidFill>
              <a:latin typeface="Segoe UI Black"/>
              <a:cs typeface="Segoe UI Semibold"/>
            </a:endParaRPr>
          </a:p>
          <a:p>
            <a:pPr lvl="1">
              <a:lnSpc>
                <a:spcPct val="113999"/>
              </a:lnSpc>
              <a:spcBef>
                <a:spcPts val="0"/>
              </a:spcBef>
              <a:spcAft>
                <a:spcPts val="1200"/>
              </a:spcAft>
            </a:pPr>
            <a:r>
              <a:rPr lang="en-US" sz="2800">
                <a:solidFill>
                  <a:schemeClr val="bg1"/>
                </a:solidFill>
                <a:latin typeface="Segoe UI Semibold"/>
                <a:ea typeface="Roboto"/>
                <a:cs typeface="Segoe UI Semibold"/>
              </a:rPr>
              <a:t>make the </a:t>
            </a:r>
            <a:r>
              <a:rPr lang="en-US" sz="2800" u="sng">
                <a:solidFill>
                  <a:schemeClr val="bg1"/>
                </a:solidFill>
                <a:latin typeface="Segoe UI Semibold"/>
                <a:ea typeface="Roboto"/>
                <a:cs typeface="Segoe UI Semibold"/>
              </a:rPr>
              <a:t>healthy choice easier</a:t>
            </a:r>
            <a:r>
              <a:rPr lang="en-US" sz="2800">
                <a:solidFill>
                  <a:schemeClr val="bg1"/>
                </a:solidFill>
                <a:latin typeface="Segoe UI Semibold"/>
                <a:ea typeface="Roboto"/>
                <a:cs typeface="Segoe UI Semibold"/>
              </a:rPr>
              <a:t> </a:t>
            </a:r>
            <a:endParaRPr lang="en-US" sz="2800">
              <a:solidFill>
                <a:schemeClr val="bg1"/>
              </a:solidFill>
              <a:latin typeface="Segoe UI Semibold"/>
              <a:cs typeface="Segoe UI Semibold"/>
            </a:endParaRPr>
          </a:p>
          <a:p>
            <a:pPr lvl="1">
              <a:lnSpc>
                <a:spcPct val="113999"/>
              </a:lnSpc>
              <a:spcBef>
                <a:spcPts val="0"/>
              </a:spcBef>
              <a:spcAft>
                <a:spcPts val="1200"/>
              </a:spcAft>
            </a:pPr>
            <a:r>
              <a:rPr lang="en-US" sz="2800">
                <a:solidFill>
                  <a:schemeClr val="bg1"/>
                </a:solidFill>
                <a:latin typeface="Segoe UI Semibold"/>
                <a:ea typeface="Roboto"/>
                <a:cs typeface="Segoe UI Semibold"/>
              </a:rPr>
              <a:t>make the </a:t>
            </a:r>
            <a:r>
              <a:rPr lang="en-US" sz="2800" u="sng">
                <a:solidFill>
                  <a:schemeClr val="bg1"/>
                </a:solidFill>
                <a:latin typeface="Segoe UI Semibold"/>
                <a:ea typeface="Roboto"/>
                <a:cs typeface="Segoe UI Semibold"/>
              </a:rPr>
              <a:t>unhealthy choice harder</a:t>
            </a:r>
            <a:r>
              <a:rPr lang="en-US" sz="2800">
                <a:solidFill>
                  <a:schemeClr val="bg1"/>
                </a:solidFill>
                <a:latin typeface="Segoe UI Semibold"/>
                <a:ea typeface="Roboto"/>
                <a:cs typeface="Segoe UI Semibold"/>
              </a:rPr>
              <a:t> </a:t>
            </a:r>
            <a:endParaRPr lang="en-US" sz="2800">
              <a:solidFill>
                <a:schemeClr val="bg1"/>
              </a:solidFill>
              <a:latin typeface="Segoe UI Semibold"/>
              <a:cs typeface="Segoe UI Semibold"/>
            </a:endParaRPr>
          </a:p>
          <a:p>
            <a:pPr lvl="1">
              <a:lnSpc>
                <a:spcPct val="113999"/>
              </a:lnSpc>
              <a:spcBef>
                <a:spcPts val="0"/>
              </a:spcBef>
              <a:spcAft>
                <a:spcPts val="1200"/>
              </a:spcAft>
            </a:pPr>
            <a:r>
              <a:rPr lang="en-US" sz="2800" u="sng">
                <a:solidFill>
                  <a:schemeClr val="bg1"/>
                </a:solidFill>
                <a:latin typeface="Segoe UI Semibold"/>
                <a:ea typeface="Roboto"/>
                <a:cs typeface="Segoe UI Semibold"/>
              </a:rPr>
              <a:t>provide protections from risk factors that are out of an individual’s control</a:t>
            </a:r>
            <a:r>
              <a:rPr lang="en-US" sz="2800">
                <a:solidFill>
                  <a:schemeClr val="bg1"/>
                </a:solidFill>
                <a:latin typeface="Segoe UI Semibold"/>
                <a:ea typeface="Roboto"/>
                <a:cs typeface="Segoe UI Semibold"/>
              </a:rPr>
              <a:t>"</a:t>
            </a:r>
            <a:endParaRPr lang="en-US" sz="2800">
              <a:solidFill>
                <a:schemeClr val="bg1"/>
              </a:solidFill>
              <a:latin typeface="Segoe UI Semibold"/>
              <a:cs typeface="Segoe UI Semibold"/>
            </a:endParaRPr>
          </a:p>
        </p:txBody>
      </p:sp>
      <p:sp>
        <p:nvSpPr>
          <p:cNvPr id="2" name="Content Placeholder 4">
            <a:extLst>
              <a:ext uri="{FF2B5EF4-FFF2-40B4-BE49-F238E27FC236}">
                <a16:creationId xmlns:a16="http://schemas.microsoft.com/office/drawing/2014/main" id="{1C6601BA-606A-6C8C-F7B7-A0CC4EC83675}"/>
              </a:ext>
            </a:extLst>
          </p:cNvPr>
          <p:cNvSpPr txBox="1">
            <a:spLocks/>
          </p:cNvSpPr>
          <p:nvPr/>
        </p:nvSpPr>
        <p:spPr>
          <a:xfrm>
            <a:off x="6528618" y="6056670"/>
            <a:ext cx="5343833" cy="701665"/>
          </a:xfrm>
          <a:prstGeom prst="rect">
            <a:avLst/>
          </a:prstGeom>
        </p:spPr>
        <p:txBody>
          <a:bodyPr vert="horz" lIns="0" tIns="0" rIns="0" bIns="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4000"/>
              </a:lnSpc>
              <a:spcBef>
                <a:spcPts val="0"/>
              </a:spcBef>
              <a:spcAft>
                <a:spcPts val="2000"/>
              </a:spcAft>
              <a:buClrTx/>
              <a:buSzTx/>
              <a:buFont typeface="Arial" panose="020B0604020202020204" pitchFamily="34" charset="0"/>
              <a:buNone/>
              <a:tabLst/>
              <a:defRPr/>
            </a:pPr>
            <a:r>
              <a:rPr kumimoji="0" lang="en-US" sz="3200" b="0" i="1" u="none" strike="noStrike" kern="1200" cap="none" spc="0" normalizeH="0" baseline="0" noProof="0">
                <a:ln>
                  <a:noFill/>
                </a:ln>
                <a:solidFill>
                  <a:prstClr val="white"/>
                </a:solidFill>
                <a:effectLst/>
                <a:uLnTx/>
                <a:uFillTx/>
                <a:latin typeface="Segoe UI Semibold"/>
                <a:ea typeface="Roboto"/>
                <a:cs typeface="Segoe UI Semibold"/>
              </a:rPr>
              <a:t>- Iowa Cancer Consortium</a:t>
            </a:r>
            <a:endParaRPr kumimoji="0" lang="en-US" sz="2800" b="0" i="1" u="none" strike="noStrike" kern="1200" cap="none" spc="0" normalizeH="0" baseline="0" noProof="0">
              <a:ln>
                <a:noFill/>
              </a:ln>
              <a:solidFill>
                <a:prstClr val="white"/>
              </a:solidFill>
              <a:effectLst/>
              <a:uLnTx/>
              <a:uFillTx/>
              <a:latin typeface="Segoe UI Semibold"/>
              <a:ea typeface="Roboto" panose="02000000000000000000" pitchFamily="2" charset="0"/>
              <a:cs typeface="Segoe UI Semibold"/>
            </a:endParaRPr>
          </a:p>
        </p:txBody>
      </p:sp>
    </p:spTree>
    <p:extLst>
      <p:ext uri="{BB962C8B-B14F-4D97-AF65-F5344CB8AC3E}">
        <p14:creationId xmlns:p14="http://schemas.microsoft.com/office/powerpoint/2010/main" val="2404467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CE9D4-2135-C121-3565-09CEF7C51CF4}"/>
              </a:ext>
            </a:extLst>
          </p:cNvPr>
          <p:cNvSpPr/>
          <p:nvPr/>
        </p:nvSpPr>
        <p:spPr>
          <a:xfrm>
            <a:off x="3846786" y="1538589"/>
            <a:ext cx="5181600" cy="4792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5" name="Title 14">
            <a:extLst>
              <a:ext uri="{FF2B5EF4-FFF2-40B4-BE49-F238E27FC236}">
                <a16:creationId xmlns:a16="http://schemas.microsoft.com/office/drawing/2014/main" id="{6EFFF7E9-52C8-B001-BDE2-FF19D498194A}"/>
              </a:ext>
            </a:extLst>
          </p:cNvPr>
          <p:cNvSpPr>
            <a:spLocks noGrp="1"/>
          </p:cNvSpPr>
          <p:nvPr>
            <p:ph type="title"/>
          </p:nvPr>
        </p:nvSpPr>
        <p:spPr/>
        <p:txBody>
          <a:bodyPr/>
          <a:lstStyle/>
          <a:p>
            <a:r>
              <a:rPr lang="en-US">
                <a:latin typeface="+mj-lt"/>
                <a:ea typeface="Roboto"/>
                <a:cs typeface="Arial"/>
              </a:rPr>
              <a:t>Policy Examples</a:t>
            </a:r>
            <a:endParaRPr lang="en-US">
              <a:latin typeface="+mj-lt"/>
            </a:endParaRPr>
          </a:p>
        </p:txBody>
      </p:sp>
      <p:sp>
        <p:nvSpPr>
          <p:cNvPr id="3" name="Content Placeholder 2">
            <a:extLst>
              <a:ext uri="{FF2B5EF4-FFF2-40B4-BE49-F238E27FC236}">
                <a16:creationId xmlns:a16="http://schemas.microsoft.com/office/drawing/2014/main" id="{2316B32D-748A-99A0-E681-56BC0C3EC27F}"/>
              </a:ext>
            </a:extLst>
          </p:cNvPr>
          <p:cNvSpPr>
            <a:spLocks noGrp="1"/>
          </p:cNvSpPr>
          <p:nvPr>
            <p:ph idx="1"/>
          </p:nvPr>
        </p:nvSpPr>
        <p:spPr>
          <a:xfrm>
            <a:off x="952500" y="1538591"/>
            <a:ext cx="3166740" cy="754602"/>
          </a:xfrm>
        </p:spPr>
        <p:txBody>
          <a:bodyPr anchor="t">
            <a:normAutofit/>
          </a:bodyPr>
          <a:lstStyle/>
          <a:p>
            <a:r>
              <a:rPr lang="en-US" sz="3200">
                <a:latin typeface="+mj-lt"/>
              </a:rPr>
              <a:t>State-level</a:t>
            </a:r>
          </a:p>
        </p:txBody>
      </p:sp>
      <p:sp>
        <p:nvSpPr>
          <p:cNvPr id="4" name="Content Placeholder 3">
            <a:extLst>
              <a:ext uri="{FF2B5EF4-FFF2-40B4-BE49-F238E27FC236}">
                <a16:creationId xmlns:a16="http://schemas.microsoft.com/office/drawing/2014/main" id="{4ACA97EA-D476-4968-965E-004082F51BCE}"/>
              </a:ext>
            </a:extLst>
          </p:cNvPr>
          <p:cNvSpPr>
            <a:spLocks noGrp="1"/>
          </p:cNvSpPr>
          <p:nvPr>
            <p:ph idx="10"/>
          </p:nvPr>
        </p:nvSpPr>
        <p:spPr>
          <a:xfrm>
            <a:off x="952501" y="2209904"/>
            <a:ext cx="2610506" cy="3812943"/>
          </a:xfrm>
        </p:spPr>
        <p:txBody>
          <a:bodyPr vert="horz" lIns="0" tIns="0" rIns="0" bIns="0" rtlCol="0" anchor="t">
            <a:normAutofit/>
          </a:bodyPr>
          <a:lstStyle/>
          <a:p>
            <a:pPr marL="285750" indent="-285750">
              <a:buFont typeface="Arial" panose="020B0604020202020204" pitchFamily="34" charset="0"/>
              <a:buChar char="•"/>
            </a:pPr>
            <a:r>
              <a:rPr lang="en-US">
                <a:latin typeface="+mn-lt"/>
                <a:ea typeface="Roboto"/>
                <a:cs typeface="Arial"/>
              </a:rPr>
              <a:t>Increase the tobacco tax by at least $1.00</a:t>
            </a:r>
            <a:endParaRPr lang="en-US">
              <a:latin typeface="+mn-lt"/>
            </a:endParaRPr>
          </a:p>
          <a:p>
            <a:pPr marL="285750" indent="-285750">
              <a:buFont typeface="Arial" panose="020B0604020202020204" pitchFamily="34" charset="0"/>
              <a:buChar char="•"/>
            </a:pPr>
            <a:r>
              <a:rPr lang="en-US">
                <a:latin typeface="+mn-lt"/>
                <a:ea typeface="Roboto"/>
                <a:cs typeface="Segoe UI Semibold"/>
              </a:rPr>
              <a:t>Raise taxes on alcohol and set minimum unit prices</a:t>
            </a:r>
            <a:endParaRPr lang="en-US">
              <a:latin typeface="+mn-lt"/>
            </a:endParaRPr>
          </a:p>
          <a:p>
            <a:pPr marL="285750" indent="-285750">
              <a:buFont typeface="Arial" panose="020B0604020202020204" pitchFamily="34" charset="0"/>
              <a:buChar char="•"/>
            </a:pPr>
            <a:r>
              <a:rPr lang="en-US">
                <a:latin typeface="+mn-lt"/>
                <a:ea typeface="Roboto"/>
                <a:cs typeface="Segoe UI Semibold"/>
              </a:rPr>
              <a:t>Prohibit minors' use of tanning beds</a:t>
            </a:r>
            <a:endParaRPr lang="en-US">
              <a:latin typeface="+mn-lt"/>
            </a:endParaRPr>
          </a:p>
          <a:p>
            <a:pPr marL="285750" indent="-285750">
              <a:buFont typeface="Arial" panose="020B0604020202020204" pitchFamily="34" charset="0"/>
              <a:buChar char="•"/>
            </a:pPr>
            <a:endParaRPr lang="en-US">
              <a:latin typeface="+mn-lt"/>
            </a:endParaRPr>
          </a:p>
        </p:txBody>
      </p:sp>
      <p:cxnSp>
        <p:nvCxnSpPr>
          <p:cNvPr id="6" name="Straight Connector 5">
            <a:extLst>
              <a:ext uri="{FF2B5EF4-FFF2-40B4-BE49-F238E27FC236}">
                <a16:creationId xmlns:a16="http://schemas.microsoft.com/office/drawing/2014/main" id="{58B6C6EE-809C-A617-A963-65B73E387FA7}"/>
              </a:ext>
            </a:extLst>
          </p:cNvPr>
          <p:cNvCxnSpPr/>
          <p:nvPr/>
        </p:nvCxnSpPr>
        <p:spPr>
          <a:xfrm>
            <a:off x="3762703" y="1538589"/>
            <a:ext cx="0" cy="4792634"/>
          </a:xfrm>
          <a:prstGeom prst="line">
            <a:avLst/>
          </a:prstGeom>
          <a:ln w="9525">
            <a:solidFill>
              <a:schemeClr val="accent4">
                <a:lumMod val="20000"/>
                <a:lumOff val="80000"/>
              </a:schemeClr>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51A3218B-3D48-481F-09CC-EC1796472B69}"/>
              </a:ext>
            </a:extLst>
          </p:cNvPr>
          <p:cNvCxnSpPr/>
          <p:nvPr/>
        </p:nvCxnSpPr>
        <p:spPr>
          <a:xfrm>
            <a:off x="7835462" y="1538589"/>
            <a:ext cx="0" cy="4792634"/>
          </a:xfrm>
          <a:prstGeom prst="line">
            <a:avLst/>
          </a:prstGeom>
          <a:ln w="9525">
            <a:solidFill>
              <a:schemeClr val="accent4">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6" name="Content Placeholder 15">
            <a:extLst>
              <a:ext uri="{FF2B5EF4-FFF2-40B4-BE49-F238E27FC236}">
                <a16:creationId xmlns:a16="http://schemas.microsoft.com/office/drawing/2014/main" id="{7E894BBF-2597-4C7F-8E15-5154CC32063C}"/>
              </a:ext>
            </a:extLst>
          </p:cNvPr>
          <p:cNvSpPr>
            <a:spLocks noGrp="1"/>
          </p:cNvSpPr>
          <p:nvPr>
            <p:ph idx="11"/>
          </p:nvPr>
        </p:nvSpPr>
        <p:spPr>
          <a:xfrm>
            <a:off x="3934032" y="1538589"/>
            <a:ext cx="6689790" cy="671314"/>
          </a:xfrm>
          <a:solidFill>
            <a:schemeClr val="bg1"/>
          </a:solidFill>
        </p:spPr>
        <p:txBody>
          <a:bodyPr anchor="t">
            <a:normAutofit/>
          </a:bodyPr>
          <a:lstStyle/>
          <a:p>
            <a:r>
              <a:rPr lang="en-US" sz="3200">
                <a:latin typeface="+mj-lt"/>
              </a:rPr>
              <a:t>Community &amp; Organization-level</a:t>
            </a:r>
          </a:p>
        </p:txBody>
      </p:sp>
      <p:sp>
        <p:nvSpPr>
          <p:cNvPr id="17" name="Content Placeholder 16">
            <a:extLst>
              <a:ext uri="{FF2B5EF4-FFF2-40B4-BE49-F238E27FC236}">
                <a16:creationId xmlns:a16="http://schemas.microsoft.com/office/drawing/2014/main" id="{148BBBC9-108D-2912-44A3-E7DB7740438A}"/>
              </a:ext>
            </a:extLst>
          </p:cNvPr>
          <p:cNvSpPr>
            <a:spLocks noGrp="1"/>
          </p:cNvSpPr>
          <p:nvPr>
            <p:ph idx="12"/>
          </p:nvPr>
        </p:nvSpPr>
        <p:spPr>
          <a:xfrm>
            <a:off x="3934032" y="2209903"/>
            <a:ext cx="3840480" cy="4121320"/>
          </a:xfrm>
        </p:spPr>
        <p:txBody>
          <a:bodyPr vert="horz" lIns="0" tIns="0" rIns="0" bIns="0" rtlCol="0" anchor="t">
            <a:noAutofit/>
          </a:bodyPr>
          <a:lstStyle/>
          <a:p>
            <a:pPr marL="285750" indent="-285750">
              <a:buFont typeface="Arial" panose="020B0604020202020204" pitchFamily="34" charset="0"/>
              <a:buChar char="•"/>
            </a:pPr>
            <a:r>
              <a:rPr lang="en-US" sz="1600">
                <a:latin typeface="+mn-lt"/>
                <a:ea typeface="Roboto"/>
                <a:cs typeface="Arial"/>
              </a:rPr>
              <a:t>Implementing tobacco- and nicotine-free policies</a:t>
            </a:r>
            <a:endParaRPr lang="en-US" sz="1600">
              <a:latin typeface="+mn-lt"/>
            </a:endParaRPr>
          </a:p>
          <a:p>
            <a:pPr marL="285750" indent="-285750">
              <a:buFont typeface="Arial" panose="020B0604020202020204" pitchFamily="34" charset="0"/>
              <a:buChar char="•"/>
            </a:pPr>
            <a:r>
              <a:rPr lang="en-US" sz="1600">
                <a:latin typeface="+mn-lt"/>
                <a:ea typeface="Roboto"/>
                <a:cs typeface="Arial"/>
              </a:rPr>
              <a:t>Zoning restrictions to prohibit tobacco shops from operating near schools or other tobacco retailers</a:t>
            </a:r>
          </a:p>
          <a:p>
            <a:pPr marL="285750" indent="-285750">
              <a:buFont typeface="Arial" panose="020B0604020202020204" pitchFamily="34" charset="0"/>
              <a:buChar char="•"/>
            </a:pPr>
            <a:r>
              <a:rPr lang="en-US" sz="1600">
                <a:latin typeface="+mn-lt"/>
                <a:ea typeface="Roboto"/>
                <a:cs typeface="Arial"/>
              </a:rPr>
              <a:t>Set and enforce limits on the number of places that sell alcohol and the distance between them</a:t>
            </a:r>
          </a:p>
          <a:p>
            <a:pPr marL="285750" indent="-285750">
              <a:buFont typeface="Arial" panose="020B0604020202020204" pitchFamily="34" charset="0"/>
              <a:buChar char="•"/>
            </a:pPr>
            <a:r>
              <a:rPr lang="en-US" sz="1600">
                <a:latin typeface="+mn-lt"/>
                <a:ea typeface="Roboto"/>
                <a:cs typeface="Arial"/>
              </a:rPr>
              <a:t>Reducing out-of-pocket costs for cessation treatments</a:t>
            </a:r>
          </a:p>
          <a:p>
            <a:pPr marL="285750" indent="-285750">
              <a:buFont typeface="Arial" panose="020B0604020202020204" pitchFamily="34" charset="0"/>
              <a:buChar char="•"/>
            </a:pPr>
            <a:r>
              <a:rPr lang="en-US" sz="1600">
                <a:latin typeface="+mn-lt"/>
                <a:ea typeface="Roboto"/>
                <a:cs typeface="Arial"/>
              </a:rPr>
              <a:t>Build communities that provide natural opportunity for physical activity (walkable/ bikeable/ accessible)</a:t>
            </a:r>
          </a:p>
        </p:txBody>
      </p:sp>
      <p:sp>
        <p:nvSpPr>
          <p:cNvPr id="19" name="Content Placeholder 18">
            <a:extLst>
              <a:ext uri="{FF2B5EF4-FFF2-40B4-BE49-F238E27FC236}">
                <a16:creationId xmlns:a16="http://schemas.microsoft.com/office/drawing/2014/main" id="{53797064-55C3-9FF9-5C0B-A7610FF448DC}"/>
              </a:ext>
            </a:extLst>
          </p:cNvPr>
          <p:cNvSpPr>
            <a:spLocks noGrp="1"/>
          </p:cNvSpPr>
          <p:nvPr>
            <p:ph idx="14"/>
          </p:nvPr>
        </p:nvSpPr>
        <p:spPr>
          <a:xfrm>
            <a:off x="8036520" y="2209902"/>
            <a:ext cx="3840480" cy="4121321"/>
          </a:xfrm>
        </p:spPr>
        <p:txBody>
          <a:bodyPr vert="horz" lIns="0" tIns="0" rIns="0" bIns="0" rtlCol="0" anchor="t">
            <a:noAutofit/>
          </a:bodyPr>
          <a:lstStyle/>
          <a:p>
            <a:pPr marL="342900" indent="-342900">
              <a:spcBef>
                <a:spcPts val="600"/>
              </a:spcBef>
              <a:buFont typeface="Arial" panose="020B0604020202020204" pitchFamily="34" charset="0"/>
              <a:buChar char="•"/>
            </a:pPr>
            <a:r>
              <a:rPr lang="en-US" sz="1600">
                <a:latin typeface="+mn-lt"/>
                <a:ea typeface="Roboto"/>
                <a:cs typeface="Segoe UI Semibold"/>
              </a:rPr>
              <a:t>Ensure access to affordable fresh food</a:t>
            </a:r>
            <a:endParaRPr lang="en-US" sz="1600">
              <a:latin typeface="+mn-lt"/>
            </a:endParaRPr>
          </a:p>
          <a:p>
            <a:pPr marL="342900" indent="-342900">
              <a:spcBef>
                <a:spcPts val="600"/>
              </a:spcBef>
              <a:buFont typeface="Arial" panose="020B0604020202020204" pitchFamily="34" charset="0"/>
              <a:buChar char="•"/>
            </a:pPr>
            <a:r>
              <a:rPr lang="en-US" sz="1600">
                <a:latin typeface="+mn-lt"/>
              </a:rPr>
              <a:t>Providing sunscreen and UV-safety education in outdoor occupational, recreation/tourism, and childcare settings</a:t>
            </a:r>
          </a:p>
          <a:p>
            <a:pPr marL="342900" indent="-342900">
              <a:spcBef>
                <a:spcPts val="600"/>
              </a:spcBef>
              <a:buFont typeface="Arial" panose="020B0604020202020204" pitchFamily="34" charset="0"/>
              <a:buChar char="•"/>
            </a:pPr>
            <a:r>
              <a:rPr lang="en-US" sz="1600">
                <a:latin typeface="+mn-lt"/>
                <a:ea typeface="Roboto"/>
                <a:cs typeface="Arial"/>
              </a:rPr>
              <a:t>Engaging community health workers, developing clinic-specific interventions, and supporting care navigation</a:t>
            </a:r>
          </a:p>
          <a:p>
            <a:pPr marL="342900" indent="-342900">
              <a:spcBef>
                <a:spcPts val="600"/>
              </a:spcBef>
              <a:buFont typeface="Arial" panose="020B0604020202020204" pitchFamily="34" charset="0"/>
              <a:buChar char="•"/>
            </a:pPr>
            <a:r>
              <a:rPr lang="en-US" sz="1600">
                <a:latin typeface="+mn-lt"/>
                <a:ea typeface="Roboto"/>
                <a:cs typeface="Segoe UI Semibold"/>
              </a:rPr>
              <a:t>Include cancer-relevant strategies in your hospital’s community health needs assessments or public health department’s needs assessment</a:t>
            </a:r>
          </a:p>
        </p:txBody>
      </p:sp>
    </p:spTree>
    <p:extLst>
      <p:ext uri="{BB962C8B-B14F-4D97-AF65-F5344CB8AC3E}">
        <p14:creationId xmlns:p14="http://schemas.microsoft.com/office/powerpoint/2010/main" val="3400536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77EB-0273-8C00-9D45-F1982597E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57493F-6C1C-E0E7-6DF1-97F38979AA82}"/>
              </a:ext>
            </a:extLst>
          </p:cNvPr>
          <p:cNvSpPr>
            <a:spLocks noGrp="1"/>
          </p:cNvSpPr>
          <p:nvPr>
            <p:ph type="title"/>
          </p:nvPr>
        </p:nvSpPr>
        <p:spPr/>
        <p:txBody>
          <a:bodyPr/>
          <a:lstStyle/>
          <a:p>
            <a:r>
              <a:rPr lang="en-US">
                <a:latin typeface="Segoe UI Black" panose="020B0A02040204020203" pitchFamily="34" charset="0"/>
                <a:ea typeface="Segoe UI Black" panose="020B0A02040204020203" pitchFamily="34" charset="0"/>
              </a:rPr>
              <a:t>More ways to get involved</a:t>
            </a:r>
          </a:p>
        </p:txBody>
      </p:sp>
      <p:sp>
        <p:nvSpPr>
          <p:cNvPr id="3" name="Content Placeholder 2">
            <a:extLst>
              <a:ext uri="{FF2B5EF4-FFF2-40B4-BE49-F238E27FC236}">
                <a16:creationId xmlns:a16="http://schemas.microsoft.com/office/drawing/2014/main" id="{BE8D1794-7206-0DF3-D767-AAF3DF8CEFB6}"/>
              </a:ext>
            </a:extLst>
          </p:cNvPr>
          <p:cNvSpPr>
            <a:spLocks noGrp="1"/>
          </p:cNvSpPr>
          <p:nvPr>
            <p:ph idx="1"/>
          </p:nvPr>
        </p:nvSpPr>
        <p:spPr/>
        <p:txBody>
          <a:bodyPr>
            <a:normAutofit lnSpcReduction="10000"/>
          </a:bodyPr>
          <a:lstStyle/>
          <a:p>
            <a:pPr>
              <a:lnSpc>
                <a:spcPct val="110000"/>
              </a:lnSpc>
              <a:spcBef>
                <a:spcPts val="0"/>
              </a:spcBef>
            </a:pPr>
            <a:r>
              <a:rPr lang="en-US" kern="1200" cap="none">
                <a:latin typeface="Segoe UI Black" panose="020B0A02040204020203" pitchFamily="34" charset="0"/>
                <a:ea typeface="Segoe UI Black" panose="020B0A02040204020203" pitchFamily="34" charset="0"/>
              </a:rPr>
              <a:t>American </a:t>
            </a:r>
            <a:r>
              <a:rPr lang="en-US">
                <a:latin typeface="Segoe UI Black" panose="020B0A02040204020203" pitchFamily="34" charset="0"/>
                <a:ea typeface="Segoe UI Black" panose="020B0A02040204020203" pitchFamily="34" charset="0"/>
              </a:rPr>
              <a:t>C</a:t>
            </a:r>
            <a:r>
              <a:rPr lang="en-US" kern="1200" cap="none">
                <a:latin typeface="Segoe UI Black" panose="020B0A02040204020203" pitchFamily="34" charset="0"/>
                <a:ea typeface="Segoe UI Black" panose="020B0A02040204020203" pitchFamily="34" charset="0"/>
              </a:rPr>
              <a:t>ancer </a:t>
            </a:r>
            <a:r>
              <a:rPr lang="en-US">
                <a:latin typeface="Segoe UI Black" panose="020B0A02040204020203" pitchFamily="34" charset="0"/>
                <a:ea typeface="Segoe UI Black" panose="020B0A02040204020203" pitchFamily="34" charset="0"/>
              </a:rPr>
              <a:t>S</a:t>
            </a:r>
            <a:r>
              <a:rPr lang="en-US" kern="1200" cap="none">
                <a:latin typeface="Segoe UI Black" panose="020B0A02040204020203" pitchFamily="34" charset="0"/>
                <a:ea typeface="Segoe UI Black" panose="020B0A02040204020203" pitchFamily="34" charset="0"/>
              </a:rPr>
              <a:t>ociety </a:t>
            </a:r>
          </a:p>
          <a:p>
            <a:pPr>
              <a:lnSpc>
                <a:spcPct val="110000"/>
              </a:lnSpc>
              <a:spcBef>
                <a:spcPts val="0"/>
              </a:spcBef>
            </a:pPr>
            <a:r>
              <a:rPr lang="en-US" kern="1200" cap="none">
                <a:latin typeface="Segoe UI Black" panose="020B0A02040204020203" pitchFamily="34" charset="0"/>
                <a:ea typeface="Segoe UI Black" panose="020B0A02040204020203" pitchFamily="34" charset="0"/>
              </a:rPr>
              <a:t>Cancer Action </a:t>
            </a:r>
            <a:r>
              <a:rPr lang="en-US">
                <a:latin typeface="Segoe UI Black" panose="020B0A02040204020203" pitchFamily="34" charset="0"/>
                <a:ea typeface="Segoe UI Black" panose="020B0A02040204020203" pitchFamily="34" charset="0"/>
              </a:rPr>
              <a:t>N</a:t>
            </a:r>
            <a:r>
              <a:rPr lang="en-US" kern="1200" cap="none">
                <a:latin typeface="Segoe UI Black" panose="020B0A02040204020203" pitchFamily="34" charset="0"/>
                <a:ea typeface="Segoe UI Black" panose="020B0A02040204020203" pitchFamily="34" charset="0"/>
              </a:rPr>
              <a:t>etwork</a:t>
            </a:r>
            <a:endParaRPr lang="en-US">
              <a:latin typeface="Segoe UI Black" panose="020B0A02040204020203" pitchFamily="34" charset="0"/>
              <a:ea typeface="Segoe UI Black" panose="020B0A02040204020203" pitchFamily="34" charset="0"/>
            </a:endParaRPr>
          </a:p>
        </p:txBody>
      </p:sp>
      <p:sp>
        <p:nvSpPr>
          <p:cNvPr id="5" name="Content Placeholder 4">
            <a:extLst>
              <a:ext uri="{FF2B5EF4-FFF2-40B4-BE49-F238E27FC236}">
                <a16:creationId xmlns:a16="http://schemas.microsoft.com/office/drawing/2014/main" id="{A078A0C0-5CEB-6746-DA6C-02E0FF85EB5E}"/>
              </a:ext>
            </a:extLst>
          </p:cNvPr>
          <p:cNvSpPr>
            <a:spLocks noGrp="1"/>
          </p:cNvSpPr>
          <p:nvPr>
            <p:ph idx="10"/>
          </p:nvPr>
        </p:nvSpPr>
        <p:spPr/>
        <p:txBody>
          <a:bodyPr>
            <a:normAutofit/>
          </a:bodyPr>
          <a:lstStyle/>
          <a:p>
            <a:r>
              <a:rPr lang="en-US" sz="2000" kern="1200" cap="none">
                <a:latin typeface="Segoe UI Semibold" panose="020B0702040204020203" pitchFamily="34" charset="0"/>
                <a:cs typeface="Segoe UI Semibold" panose="020B0702040204020203" pitchFamily="34" charset="0"/>
              </a:rPr>
              <a:t>Engage American </a:t>
            </a:r>
            <a:r>
              <a:rPr lang="en-US" sz="2000">
                <a:latin typeface="Segoe UI Semibold" panose="020B0702040204020203" pitchFamily="34" charset="0"/>
                <a:cs typeface="Segoe UI Semibold" panose="020B0702040204020203" pitchFamily="34" charset="0"/>
              </a:rPr>
              <a:t>C</a:t>
            </a:r>
            <a:r>
              <a:rPr lang="en-US" sz="2000" kern="1200" cap="none">
                <a:latin typeface="Segoe UI Semibold" panose="020B0702040204020203" pitchFamily="34" charset="0"/>
                <a:cs typeface="Segoe UI Semibold" panose="020B0702040204020203" pitchFamily="34" charset="0"/>
              </a:rPr>
              <a:t>ancer </a:t>
            </a:r>
            <a:r>
              <a:rPr lang="en-US" sz="2000">
                <a:latin typeface="Segoe UI Semibold" panose="020B0702040204020203" pitchFamily="34" charset="0"/>
                <a:cs typeface="Segoe UI Semibold" panose="020B0702040204020203" pitchFamily="34" charset="0"/>
              </a:rPr>
              <a:t>S</a:t>
            </a:r>
            <a:r>
              <a:rPr lang="en-US" sz="2000" kern="1200" cap="none">
                <a:latin typeface="Segoe UI Semibold" panose="020B0702040204020203" pitchFamily="34" charset="0"/>
                <a:cs typeface="Segoe UI Semibold" panose="020B0702040204020203" pitchFamily="34" charset="0"/>
              </a:rPr>
              <a:t>ociety Cancer Action </a:t>
            </a:r>
            <a:r>
              <a:rPr lang="en-US" sz="2000">
                <a:latin typeface="Segoe UI Semibold" panose="020B0702040204020203" pitchFamily="34" charset="0"/>
                <a:cs typeface="Segoe UI Semibold" panose="020B0702040204020203" pitchFamily="34" charset="0"/>
              </a:rPr>
              <a:t>N</a:t>
            </a:r>
            <a:r>
              <a:rPr lang="en-US" sz="2000" kern="1200" cap="none">
                <a:latin typeface="Segoe UI Semibold" panose="020B0702040204020203" pitchFamily="34" charset="0"/>
                <a:cs typeface="Segoe UI Semibold" panose="020B0702040204020203" pitchFamily="34" charset="0"/>
              </a:rPr>
              <a:t>etwork (ACSCAN) to promote cancer-relevant legislation</a:t>
            </a:r>
          </a:p>
          <a:p>
            <a:r>
              <a:rPr lang="en-US" sz="2000">
                <a:latin typeface="Segoe UI Semibold" panose="020B0702040204020203" pitchFamily="34" charset="0"/>
                <a:cs typeface="Segoe UI Semibold" panose="020B0702040204020203" pitchFamily="34" charset="0"/>
                <a:hlinkClick r:id="rId3"/>
              </a:rPr>
              <a:t>www.fightcancer.org</a:t>
            </a:r>
            <a:r>
              <a:rPr lang="en-US" sz="2000">
                <a:latin typeface="Segoe UI Semibold" panose="020B0702040204020203" pitchFamily="34" charset="0"/>
                <a:cs typeface="Segoe UI Semibold" panose="020B0702040204020203" pitchFamily="34" charset="0"/>
              </a:rPr>
              <a:t> </a:t>
            </a:r>
            <a:endParaRPr lang="en-US" sz="2000" kern="1200" cap="none">
              <a:latin typeface="Segoe UI Semibold" panose="020B0702040204020203" pitchFamily="34" charset="0"/>
              <a:cs typeface="Segoe UI Semibold" panose="020B0702040204020203" pitchFamily="34" charset="0"/>
            </a:endParaRPr>
          </a:p>
          <a:p>
            <a:endParaRPr lang="en-US" sz="2000"/>
          </a:p>
        </p:txBody>
      </p:sp>
      <p:sp>
        <p:nvSpPr>
          <p:cNvPr id="8" name="Content Placeholder 7">
            <a:extLst>
              <a:ext uri="{FF2B5EF4-FFF2-40B4-BE49-F238E27FC236}">
                <a16:creationId xmlns:a16="http://schemas.microsoft.com/office/drawing/2014/main" id="{793A9F0D-766E-EF91-AAF8-EDDD0F4D2410}"/>
              </a:ext>
            </a:extLst>
          </p:cNvPr>
          <p:cNvSpPr>
            <a:spLocks noGrp="1"/>
          </p:cNvSpPr>
          <p:nvPr>
            <p:ph idx="15"/>
          </p:nvPr>
        </p:nvSpPr>
        <p:spPr/>
        <p:txBody>
          <a:bodyPr anchor="b">
            <a:normAutofit/>
          </a:bodyPr>
          <a:lstStyle/>
          <a:p>
            <a:pPr marL="0" indent="0">
              <a:buNone/>
            </a:pPr>
            <a:r>
              <a:rPr lang="en-US">
                <a:latin typeface="Segoe UI Black" panose="020B0A02040204020203" pitchFamily="34" charset="0"/>
                <a:ea typeface="Segoe UI Black" panose="020B0A02040204020203" pitchFamily="34" charset="0"/>
              </a:rPr>
              <a:t>Contact your legislator</a:t>
            </a:r>
          </a:p>
        </p:txBody>
      </p:sp>
      <p:sp>
        <p:nvSpPr>
          <p:cNvPr id="14" name="Content Placeholder 13">
            <a:extLst>
              <a:ext uri="{FF2B5EF4-FFF2-40B4-BE49-F238E27FC236}">
                <a16:creationId xmlns:a16="http://schemas.microsoft.com/office/drawing/2014/main" id="{215BFEC1-BC0F-EFB0-247D-29D1A48B79F8}"/>
              </a:ext>
            </a:extLst>
          </p:cNvPr>
          <p:cNvSpPr>
            <a:spLocks noGrp="1"/>
          </p:cNvSpPr>
          <p:nvPr>
            <p:ph idx="16"/>
          </p:nvPr>
        </p:nvSpPr>
        <p:spPr>
          <a:xfrm>
            <a:off x="6433725" y="2664346"/>
            <a:ext cx="5295820" cy="3279254"/>
          </a:xfrm>
        </p:spPr>
        <p:txBody>
          <a:bodyPr>
            <a:normAutofit/>
          </a:bodyPr>
          <a:lstStyle/>
          <a:p>
            <a:pPr>
              <a:spcBef>
                <a:spcPts val="0"/>
              </a:spcBef>
              <a:spcAft>
                <a:spcPts val="1200"/>
              </a:spcAft>
            </a:pPr>
            <a:r>
              <a:rPr lang="en-US" sz="2400" kern="1200" cap="none">
                <a:latin typeface="Segoe UI Semibold" panose="020B0702040204020203" pitchFamily="34" charset="0"/>
                <a:cs typeface="Segoe UI Semibold" panose="020B0702040204020203" pitchFamily="34" charset="0"/>
              </a:rPr>
              <a:t>Find your legislator at</a:t>
            </a:r>
          </a:p>
          <a:p>
            <a:pPr>
              <a:spcBef>
                <a:spcPts val="0"/>
              </a:spcBef>
              <a:spcAft>
                <a:spcPts val="1200"/>
              </a:spcAft>
            </a:pPr>
            <a:r>
              <a:rPr lang="en-US" sz="2000" kern="1200" cap="none">
                <a:latin typeface="Segoe UI Semibold" panose="020B0702040204020203" pitchFamily="34" charset="0"/>
                <a:cs typeface="Segoe UI Semibold" panose="020B0702040204020203" pitchFamily="34" charset="0"/>
                <a:hlinkClick r:id="rId4"/>
              </a:rPr>
              <a:t>https://www.legis.iowa.gov/legislators/find</a:t>
            </a:r>
            <a:r>
              <a:rPr lang="en-US" sz="2000" kern="1200" cap="none">
                <a:latin typeface="Segoe UI Semibold" panose="020B0702040204020203" pitchFamily="34" charset="0"/>
                <a:cs typeface="Segoe UI Semibold" panose="020B0702040204020203" pitchFamily="34" charset="0"/>
              </a:rPr>
              <a:t> </a:t>
            </a:r>
            <a:endParaRPr lang="en-US" sz="2400" kern="1200" cap="none">
              <a:latin typeface="Segoe UI Semibold" panose="020B0702040204020203" pitchFamily="34" charset="0"/>
              <a:cs typeface="Segoe UI Semibold" panose="020B0702040204020203" pitchFamily="34" charset="0"/>
            </a:endParaRPr>
          </a:p>
        </p:txBody>
      </p:sp>
      <p:pic>
        <p:nvPicPr>
          <p:cNvPr id="2054" name="Picture 6" descr="American Cancer Society Cancer Action Network - Wikipedia">
            <a:extLst>
              <a:ext uri="{FF2B5EF4-FFF2-40B4-BE49-F238E27FC236}">
                <a16:creationId xmlns:a16="http://schemas.microsoft.com/office/drawing/2014/main" id="{D93869E4-C08A-E25C-EB86-2236227B9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499" y="4238901"/>
            <a:ext cx="1156409" cy="10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959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6A1B4-4EB8-6577-A48E-1F5FA1E6D2B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B3AF33A-910C-3BC8-0D3C-F1804BC6B074}"/>
              </a:ext>
            </a:extLst>
          </p:cNvPr>
          <p:cNvSpPr/>
          <p:nvPr/>
        </p:nvSpPr>
        <p:spPr>
          <a:xfrm>
            <a:off x="0" y="0"/>
            <a:ext cx="12192000" cy="14859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9" name="Title 8">
            <a:extLst>
              <a:ext uri="{FF2B5EF4-FFF2-40B4-BE49-F238E27FC236}">
                <a16:creationId xmlns:a16="http://schemas.microsoft.com/office/drawing/2014/main" id="{E3F27F7A-17AC-BB0E-6BC6-071528B92BDB}"/>
              </a:ext>
            </a:extLst>
          </p:cNvPr>
          <p:cNvSpPr>
            <a:spLocks noGrp="1"/>
          </p:cNvSpPr>
          <p:nvPr>
            <p:ph type="title"/>
          </p:nvPr>
        </p:nvSpPr>
        <p:spPr>
          <a:noFill/>
        </p:spPr>
        <p:txBody>
          <a:bodyPr/>
          <a:lstStyle/>
          <a:p>
            <a:r>
              <a:rPr lang="en-US">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Story County Resources</a:t>
            </a:r>
          </a:p>
        </p:txBody>
      </p:sp>
      <p:sp>
        <p:nvSpPr>
          <p:cNvPr id="5" name="Content Placeholder 2">
            <a:extLst>
              <a:ext uri="{FF2B5EF4-FFF2-40B4-BE49-F238E27FC236}">
                <a16:creationId xmlns:a16="http://schemas.microsoft.com/office/drawing/2014/main" id="{1337DEDD-91CD-B080-C2C0-6E667F339853}"/>
              </a:ext>
            </a:extLst>
          </p:cNvPr>
          <p:cNvSpPr txBox="1">
            <a:spLocks/>
          </p:cNvSpPr>
          <p:nvPr/>
        </p:nvSpPr>
        <p:spPr>
          <a:xfrm>
            <a:off x="616299" y="2108520"/>
            <a:ext cx="4755838" cy="328016"/>
          </a:xfrm>
        </p:spPr>
        <p:txBody>
          <a:bodyPr lIns="0" tIns="0" rIns="0" bIns="0">
            <a:noAutofit/>
          </a:bodyPr>
          <a:lstStyle>
            <a:defPPr>
              <a:defRPr lang="en-US"/>
            </a:defPPr>
            <a:lvl1pPr marL="0" indent="0" algn="l" defTabSz="914400" rtl="0" eaLnBrk="1" latinLnBrk="0" hangingPunct="1">
              <a:buSzPct val="95000"/>
              <a:buFont typeface="Arial" panose="020B0604020202020204" pitchFamily="34" charset="0"/>
              <a:buNone/>
              <a:defRPr sz="2400" b="1" kern="1200">
                <a:solidFill>
                  <a:schemeClr val="tx1"/>
                </a:solidFill>
                <a:latin typeface="+mn-lt"/>
                <a:ea typeface="Roboto" panose="02000000000000000000" pitchFamily="2" charset="0"/>
                <a:cs typeface="+mn-cs"/>
              </a:defRPr>
            </a:lvl1pPr>
            <a:lvl2pPr marL="4572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95000"/>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Segoe UI Black"/>
                <a:ea typeface="Roboto" panose="02000000000000000000" pitchFamily="2" charset="0"/>
                <a:cs typeface="+mn-cs"/>
              </a:rPr>
              <a:t>Childhood Immunizations</a:t>
            </a:r>
          </a:p>
        </p:txBody>
      </p:sp>
      <p:sp>
        <p:nvSpPr>
          <p:cNvPr id="6" name="Content Placeholder 2">
            <a:extLst>
              <a:ext uri="{FF2B5EF4-FFF2-40B4-BE49-F238E27FC236}">
                <a16:creationId xmlns:a16="http://schemas.microsoft.com/office/drawing/2014/main" id="{A6EF0C0A-9BF5-33C6-F5EB-8B74D38B5DC6}"/>
              </a:ext>
            </a:extLst>
          </p:cNvPr>
          <p:cNvSpPr txBox="1">
            <a:spLocks/>
          </p:cNvSpPr>
          <p:nvPr/>
        </p:nvSpPr>
        <p:spPr>
          <a:xfrm>
            <a:off x="616299" y="2651731"/>
            <a:ext cx="5592156" cy="2036349"/>
          </a:xfrm>
        </p:spPr>
        <p:txBody>
          <a:bodyPr lIns="0" tIns="0" rIns="0" bIns="0">
            <a:noAutofit/>
          </a:bodyPr>
          <a:lstStyle>
            <a:defPPr>
              <a:defRPr lang="en-US"/>
            </a:defPPr>
            <a:lvl1pPr marL="0" indent="0" algn="l" defTabSz="914400" rtl="0" eaLnBrk="1" latinLnBrk="0" hangingPunct="1">
              <a:buSzPct val="95000"/>
              <a:buFont typeface="Arial" panose="020B0604020202020204" pitchFamily="34" charset="0"/>
              <a:buNone/>
              <a:defRPr sz="1600" b="0" kern="1200">
                <a:solidFill>
                  <a:schemeClr val="tx1"/>
                </a:solidFill>
                <a:latin typeface="+mn-lt"/>
                <a:ea typeface="Roboto" panose="02000000000000000000" pitchFamily="2" charset="0"/>
                <a:cs typeface="+mn-cs"/>
              </a:defRPr>
            </a:lvl1pPr>
            <a:lvl2pPr marL="4572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Roboto" panose="02000000000000000000" pitchFamily="2" charset="0"/>
              </a:rPr>
              <a:t>Childhood Immunization Clinics are offered </a:t>
            </a:r>
          </a:p>
          <a:p>
            <a:r>
              <a:rPr lang="en-US" sz="1800">
                <a:latin typeface="Roboto" panose="02000000000000000000" pitchFamily="2" charset="0"/>
              </a:rPr>
              <a:t>the 2</a:t>
            </a:r>
            <a:r>
              <a:rPr lang="en-US" sz="1800" baseline="30000">
                <a:latin typeface="Roboto" panose="02000000000000000000" pitchFamily="2" charset="0"/>
              </a:rPr>
              <a:t>nd</a:t>
            </a:r>
            <a:r>
              <a:rPr lang="en-US" sz="1800">
                <a:latin typeface="Roboto" panose="02000000000000000000" pitchFamily="2" charset="0"/>
              </a:rPr>
              <a:t>  and 4</a:t>
            </a:r>
            <a:r>
              <a:rPr lang="en-US" sz="1800" baseline="30000">
                <a:latin typeface="Roboto" panose="02000000000000000000" pitchFamily="2" charset="0"/>
              </a:rPr>
              <a:t>th</a:t>
            </a:r>
            <a:r>
              <a:rPr lang="en-US" sz="1800">
                <a:latin typeface="Roboto" panose="02000000000000000000" pitchFamily="2" charset="0"/>
              </a:rPr>
              <a:t>  Tuesday of every month 4pm-6pm </a:t>
            </a:r>
          </a:p>
          <a:p>
            <a:endParaRPr lang="en-US" sz="1800">
              <a:latin typeface="Roboto" panose="02000000000000000000" pitchFamily="2" charset="0"/>
            </a:endParaRPr>
          </a:p>
          <a:p>
            <a:r>
              <a:rPr lang="en-US" sz="1800">
                <a:latin typeface="Roboto" panose="02000000000000000000" pitchFamily="2" charset="0"/>
              </a:rPr>
              <a:t>Appointments are required. Request an appointment online or call at 515-239-6730 or 800-529-4610. </a:t>
            </a:r>
          </a:p>
        </p:txBody>
      </p:sp>
      <p:cxnSp>
        <p:nvCxnSpPr>
          <p:cNvPr id="11" name="Straight Connector 10">
            <a:extLst>
              <a:ext uri="{FF2B5EF4-FFF2-40B4-BE49-F238E27FC236}">
                <a16:creationId xmlns:a16="http://schemas.microsoft.com/office/drawing/2014/main" id="{7516377F-5A86-3301-24A7-90CA963F1D02}"/>
              </a:ext>
            </a:extLst>
          </p:cNvPr>
          <p:cNvCxnSpPr>
            <a:cxnSpLocks/>
          </p:cNvCxnSpPr>
          <p:nvPr/>
        </p:nvCxnSpPr>
        <p:spPr>
          <a:xfrm>
            <a:off x="6412888" y="2108520"/>
            <a:ext cx="0" cy="269754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549EDA7-A440-1E2F-1946-9918C312962E}"/>
              </a:ext>
            </a:extLst>
          </p:cNvPr>
          <p:cNvSpPr txBox="1">
            <a:spLocks/>
          </p:cNvSpPr>
          <p:nvPr/>
        </p:nvSpPr>
        <p:spPr>
          <a:xfrm>
            <a:off x="6617316" y="2108520"/>
            <a:ext cx="4755838" cy="328016"/>
          </a:xfrm>
        </p:spPr>
        <p:txBody>
          <a:bodyPr lIns="0" tIns="0" rIns="0" bIns="0">
            <a:noAutofit/>
          </a:bodyPr>
          <a:lstStyle>
            <a:defPPr>
              <a:defRPr lang="en-US"/>
            </a:defPPr>
            <a:lvl1pPr marL="0" indent="0" algn="l" defTabSz="914400" rtl="0" eaLnBrk="1" latinLnBrk="0" hangingPunct="1">
              <a:buSzPct val="95000"/>
              <a:buFont typeface="Arial" panose="020B0604020202020204" pitchFamily="34" charset="0"/>
              <a:buNone/>
              <a:defRPr sz="2400" b="1" kern="1200">
                <a:solidFill>
                  <a:schemeClr val="tx1"/>
                </a:solidFill>
                <a:latin typeface="+mn-lt"/>
                <a:ea typeface="Roboto" panose="02000000000000000000" pitchFamily="2" charset="0"/>
                <a:cs typeface="+mn-cs"/>
              </a:defRPr>
            </a:lvl1pPr>
            <a:lvl2pPr marL="4572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95000"/>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Segoe UI Black"/>
                <a:ea typeface="Roboto" panose="02000000000000000000" pitchFamily="2" charset="0"/>
                <a:cs typeface="+mn-cs"/>
              </a:rPr>
              <a:t>Adults Immunizations</a:t>
            </a:r>
          </a:p>
        </p:txBody>
      </p:sp>
      <p:sp>
        <p:nvSpPr>
          <p:cNvPr id="16" name="Content Placeholder 2">
            <a:extLst>
              <a:ext uri="{FF2B5EF4-FFF2-40B4-BE49-F238E27FC236}">
                <a16:creationId xmlns:a16="http://schemas.microsoft.com/office/drawing/2014/main" id="{AD6C60ED-1BBD-D5EB-69EC-C7247F73CFBE}"/>
              </a:ext>
            </a:extLst>
          </p:cNvPr>
          <p:cNvSpPr txBox="1">
            <a:spLocks/>
          </p:cNvSpPr>
          <p:nvPr/>
        </p:nvSpPr>
        <p:spPr>
          <a:xfrm>
            <a:off x="6617316" y="2651732"/>
            <a:ext cx="5061820" cy="2036349"/>
          </a:xfrm>
        </p:spPr>
        <p:txBody>
          <a:bodyPr lIns="0" tIns="0" rIns="0" bIns="0">
            <a:noAutofit/>
          </a:bodyPr>
          <a:lstStyle>
            <a:defPPr>
              <a:defRPr lang="en-US"/>
            </a:defPPr>
            <a:lvl1pPr marL="0" indent="0" algn="l" defTabSz="914400" rtl="0" eaLnBrk="1" latinLnBrk="0" hangingPunct="1">
              <a:buSzPct val="95000"/>
              <a:buFont typeface="Arial" panose="020B0604020202020204" pitchFamily="34" charset="0"/>
              <a:buNone/>
              <a:defRPr sz="1600" b="0" kern="1200">
                <a:solidFill>
                  <a:schemeClr val="tx1"/>
                </a:solidFill>
                <a:latin typeface="+mn-lt"/>
                <a:ea typeface="Roboto" panose="02000000000000000000" pitchFamily="2" charset="0"/>
                <a:cs typeface="+mn-cs"/>
              </a:defRPr>
            </a:lvl1pPr>
            <a:lvl2pPr marL="4572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Roboto" panose="02000000000000000000" pitchFamily="2" charset="0"/>
              </a:rPr>
              <a:t>Immunizations are available for people ages 19+ years</a:t>
            </a:r>
          </a:p>
          <a:p>
            <a:pPr marL="285750" indent="-285750">
              <a:buFont typeface="Arial" panose="020B0604020202020204" pitchFamily="34" charset="0"/>
              <a:buChar char="•"/>
            </a:pPr>
            <a:r>
              <a:rPr lang="en-US" sz="1800">
                <a:latin typeface="Roboto" panose="02000000000000000000" pitchFamily="2" charset="0"/>
              </a:rPr>
              <a:t>Mondays and Wednesdays from 8am - 12pm </a:t>
            </a:r>
          </a:p>
          <a:p>
            <a:pPr marL="285750" indent="-285750">
              <a:buFont typeface="Arial" panose="020B0604020202020204" pitchFamily="34" charset="0"/>
              <a:buChar char="•"/>
            </a:pPr>
            <a:r>
              <a:rPr lang="en-US" sz="1800">
                <a:latin typeface="Roboto" panose="02000000000000000000" pitchFamily="2" charset="0"/>
              </a:rPr>
              <a:t>Fridays from 10:30 am - 2:30 pm </a:t>
            </a:r>
          </a:p>
          <a:p>
            <a:r>
              <a:rPr lang="en-US" sz="1800">
                <a:latin typeface="Roboto" panose="02000000000000000000" pitchFamily="2" charset="0"/>
              </a:rPr>
              <a:t>Appointments are not required but are suggested. Request an appointment online or </a:t>
            </a:r>
          </a:p>
          <a:p>
            <a:r>
              <a:rPr lang="en-US" sz="1800">
                <a:latin typeface="Roboto" panose="02000000000000000000" pitchFamily="2" charset="0"/>
              </a:rPr>
              <a:t>call at 515-239-6730 or 800-529-4610.</a:t>
            </a:r>
          </a:p>
        </p:txBody>
      </p:sp>
      <p:sp>
        <p:nvSpPr>
          <p:cNvPr id="27" name="TextBox 26">
            <a:extLst>
              <a:ext uri="{FF2B5EF4-FFF2-40B4-BE49-F238E27FC236}">
                <a16:creationId xmlns:a16="http://schemas.microsoft.com/office/drawing/2014/main" id="{A7C13DF3-7745-41D8-A835-963F58428CD9}"/>
              </a:ext>
            </a:extLst>
          </p:cNvPr>
          <p:cNvSpPr txBox="1"/>
          <p:nvPr/>
        </p:nvSpPr>
        <p:spPr>
          <a:xfrm>
            <a:off x="3514593" y="5163217"/>
            <a:ext cx="5796589" cy="1323439"/>
          </a:xfrm>
          <a:prstGeom prst="rect">
            <a:avLst/>
          </a:prstGeom>
          <a:noFill/>
        </p:spPr>
        <p:txBody>
          <a:bodyPr wrap="square">
            <a:spAutoFit/>
          </a:bodyPr>
          <a:lstStyle/>
          <a:p>
            <a:pPr algn="ctr"/>
            <a:r>
              <a:rPr lang="en-US" sz="1600">
                <a:solidFill>
                  <a:srgbClr val="0070C0"/>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https://www.mgmc.org/healthy-living/immunization-clinics</a:t>
            </a:r>
            <a:r>
              <a:rPr lang="en-US" sz="1600">
                <a:solidFill>
                  <a:schemeClr val="accent6"/>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a:t>
            </a:r>
            <a:endParaRPr lang="en-US" sz="1600">
              <a:solidFill>
                <a:schemeClr val="accent6"/>
              </a:solidFill>
              <a:latin typeface="Roboto" panose="02000000000000000000" pitchFamily="2" charset="0"/>
              <a:ea typeface="Roboto" panose="02000000000000000000" pitchFamily="2" charset="0"/>
            </a:endParaRPr>
          </a:p>
          <a:p>
            <a:pPr algn="ctr"/>
            <a:r>
              <a:rPr lang="en-US" sz="1600">
                <a:latin typeface="Roboto" panose="02000000000000000000" pitchFamily="2" charset="0"/>
                <a:ea typeface="Roboto" panose="02000000000000000000" pitchFamily="2" charset="0"/>
              </a:rPr>
              <a:t>Immunizations are available at the </a:t>
            </a:r>
          </a:p>
          <a:p>
            <a:pPr algn="ctr"/>
            <a:r>
              <a:rPr lang="en-US" sz="1600">
                <a:latin typeface="Roboto" panose="02000000000000000000" pitchFamily="2" charset="0"/>
                <a:ea typeface="Roboto" panose="02000000000000000000" pitchFamily="2" charset="0"/>
              </a:rPr>
              <a:t>Mary Greeley Medical Center </a:t>
            </a:r>
            <a:r>
              <a:rPr lang="en-US" sz="1600">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East Building</a:t>
            </a:r>
            <a:r>
              <a:rPr lang="en-US" sz="1600">
                <a:latin typeface="Roboto" panose="02000000000000000000" pitchFamily="2" charset="0"/>
                <a:ea typeface="Roboto" panose="02000000000000000000" pitchFamily="2" charset="0"/>
              </a:rPr>
              <a:t>, </a:t>
            </a:r>
          </a:p>
          <a:p>
            <a:pPr algn="ctr"/>
            <a:r>
              <a:rPr lang="en-US" sz="1600">
                <a:latin typeface="Roboto" panose="02000000000000000000" pitchFamily="2" charset="0"/>
                <a:ea typeface="Roboto" panose="02000000000000000000" pitchFamily="2" charset="0"/>
              </a:rPr>
              <a:t>1114 Duff Avenue (across the street from the hospital)</a:t>
            </a:r>
          </a:p>
          <a:p>
            <a:pPr algn="ctr"/>
            <a:endParaRPr lang="en-US" sz="16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2886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63E16-58D4-B691-E147-4B18BD46ED5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55B662D-5530-9005-0EEE-654367E8307C}"/>
              </a:ext>
            </a:extLst>
          </p:cNvPr>
          <p:cNvSpPr txBox="1"/>
          <p:nvPr/>
        </p:nvSpPr>
        <p:spPr>
          <a:xfrm>
            <a:off x="610688" y="1040525"/>
            <a:ext cx="3819072" cy="403187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Semibold"/>
                <a:ea typeface="Segoe UI Black" panose="020B0A02040204020203" pitchFamily="34" charset="0"/>
                <a:cs typeface="Segoe UI Semibold" panose="020B0702040204020203" pitchFamily="34" charset="0"/>
              </a:rPr>
              <a:t>Iowa has the </a:t>
            </a:r>
            <a:r>
              <a:rPr kumimoji="0" lang="en-US" sz="32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Segoe UI Semibold" panose="020B0702040204020203" pitchFamily="34" charset="0"/>
              </a:rPr>
              <a:t>#23 </a:t>
            </a:r>
            <a:r>
              <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highest rate of </a:t>
            </a:r>
            <a:r>
              <a:rPr kumimoji="0" lang="en-US" sz="3200" b="0" i="0" u="none" strike="noStrike" kern="1200" cap="none" spc="0" normalizeH="0" baseline="0" noProof="0">
                <a:ln>
                  <a:noFill/>
                </a:ln>
                <a:solidFill>
                  <a:schemeClr val="accent2"/>
                </a:solidFill>
                <a:effectLst/>
                <a:uLnTx/>
                <a:uFillTx/>
                <a:latin typeface="+mj-lt"/>
                <a:ea typeface="+mn-ea"/>
                <a:cs typeface="Segoe UI Semibold" panose="020B0702040204020203" pitchFamily="34" charset="0"/>
              </a:rPr>
              <a:t>cancer deaths </a:t>
            </a:r>
            <a:r>
              <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a:solidFill>
                <a:prstClr val="black"/>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Segoe UI Semibold" panose="020B0702040204020203" pitchFamily="34" charset="0"/>
                <a:cs typeface="Segoe UI Semibold" panose="020B0702040204020203" pitchFamily="34" charset="0"/>
              </a:rPr>
              <a:t>Iowa’s rate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mj-lt"/>
                <a:cs typeface="Segoe UI Semibold" panose="020B0702040204020203" pitchFamily="34" charset="0"/>
              </a:rPr>
              <a:t>3% higher </a:t>
            </a:r>
            <a:r>
              <a:rPr lang="en-US" sz="3200">
                <a:solidFill>
                  <a:prstClr val="black"/>
                </a:solidFill>
                <a:latin typeface="Segoe UI Semibold" panose="020B0702040204020203" pitchFamily="34" charset="0"/>
                <a:cs typeface="Segoe UI Semibold" panose="020B0702040204020203" pitchFamily="34" charset="0"/>
              </a:rPr>
              <a:t>than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Segoe UI Semibold" panose="020B0702040204020203" pitchFamily="34" charset="0"/>
                <a:cs typeface="Segoe UI Semibold" panose="020B0702040204020203" pitchFamily="34" charset="0"/>
              </a:rPr>
              <a:t>the U.S. rate</a:t>
            </a:r>
            <a:endParaRPr kumimoji="0" lang="en-US" sz="3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2" name="TextBox 1">
            <a:extLst>
              <a:ext uri="{FF2B5EF4-FFF2-40B4-BE49-F238E27FC236}">
                <a16:creationId xmlns:a16="http://schemas.microsoft.com/office/drawing/2014/main" id="{915A1E31-C992-4862-38C9-A4FE459C0F17}"/>
              </a:ext>
            </a:extLst>
          </p:cNvPr>
          <p:cNvSpPr txBox="1"/>
          <p:nvPr/>
        </p:nvSpPr>
        <p:spPr>
          <a:xfrm>
            <a:off x="5720080" y="478607"/>
            <a:ext cx="6182360"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50000"/>
                  </a:schemeClr>
                </a:solidFill>
                <a:effectLst/>
                <a:uLnTx/>
                <a:uFillTx/>
                <a:latin typeface="Segoe UI Semibold"/>
                <a:ea typeface="Segoe UI Black" panose="020B0A02040204020203" pitchFamily="34" charset="0"/>
                <a:cs typeface="Segoe UI Semibold" panose="020B0702040204020203" pitchFamily="34" charset="0"/>
              </a:rPr>
              <a:t>Rate of Cancer Deaths</a:t>
            </a:r>
            <a:endParaRPr kumimoji="0" lang="en-US" b="0" i="0" u="none" strike="noStrike" kern="1200" cap="none" spc="0" normalizeH="0" baseline="0" noProof="0">
              <a:ln>
                <a:noFill/>
              </a:ln>
              <a:solidFill>
                <a:schemeClr val="bg1">
                  <a:lumMod val="50000"/>
                </a:schemeClr>
              </a:soli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9" name="Chart 8">
            <a:extLst>
              <a:ext uri="{FF2B5EF4-FFF2-40B4-BE49-F238E27FC236}">
                <a16:creationId xmlns:a16="http://schemas.microsoft.com/office/drawing/2014/main" id="{588BF7C9-CFBE-4EDC-8B5C-478485C43C7C}"/>
              </a:ext>
            </a:extLst>
          </p:cNvPr>
          <p:cNvGraphicFramePr>
            <a:graphicFrameLocks/>
          </p:cNvGraphicFramePr>
          <p:nvPr/>
        </p:nvGraphicFramePr>
        <p:xfrm>
          <a:off x="5090160" y="852598"/>
          <a:ext cx="6812280" cy="5248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3770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D52F-4D52-04AB-71F0-D5A9C73FDE8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20D741A-0FC4-C5BF-E5C1-647D52807751}"/>
              </a:ext>
            </a:extLst>
          </p:cNvPr>
          <p:cNvSpPr txBox="1"/>
          <p:nvPr/>
        </p:nvSpPr>
        <p:spPr>
          <a:xfrm>
            <a:off x="415600" y="1412364"/>
            <a:ext cx="5560140" cy="170816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Iowa's </a:t>
            </a:r>
            <a:r>
              <a:rPr kumimoji="0" lang="en-US" sz="1800" b="0" i="0" u="none" strike="noStrike" kern="1200" cap="none" spc="0" normalizeH="0" baseline="0" noProof="0">
                <a:ln>
                  <a:noFill/>
                </a:ln>
                <a:solidFill>
                  <a:srgbClr val="06617A"/>
                </a:solidFill>
                <a:effectLst/>
                <a:uLnTx/>
                <a:uFillTx/>
                <a:latin typeface="Segoe UI Semibold" panose="020B0702040204020203" pitchFamily="34" charset="0"/>
                <a:ea typeface="+mn-ea"/>
                <a:cs typeface="Segoe UI Semibold" panose="020B0702040204020203" pitchFamily="34" charset="0"/>
                <a:hlinkClick r:id="rId3"/>
              </a:rPr>
              <a:t>Private Well Grants Program</a:t>
            </a:r>
            <a:r>
              <a:rPr kumimoji="0" lang="en-US" sz="18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 (PWG) provides free water testing to all private well owners and users for the analytes listed. </a:t>
            </a:r>
          </a:p>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The Iowa DNR recommends that all private well owners have their water tested at least annually. </a:t>
            </a:r>
          </a:p>
        </p:txBody>
      </p:sp>
      <p:sp>
        <p:nvSpPr>
          <p:cNvPr id="2" name="Title 1">
            <a:extLst>
              <a:ext uri="{FF2B5EF4-FFF2-40B4-BE49-F238E27FC236}">
                <a16:creationId xmlns:a16="http://schemas.microsoft.com/office/drawing/2014/main" id="{7665F1ED-8B65-1F41-CB9D-7B8510E964E3}"/>
              </a:ext>
            </a:extLst>
          </p:cNvPr>
          <p:cNvSpPr>
            <a:spLocks noGrp="1"/>
          </p:cNvSpPr>
          <p:nvPr>
            <p:ph type="title"/>
          </p:nvPr>
        </p:nvSpPr>
        <p:spPr>
          <a:xfrm>
            <a:off x="415600" y="152400"/>
            <a:ext cx="11360800" cy="1204667"/>
          </a:xfrm>
        </p:spPr>
        <p:txBody>
          <a:bodyPr anchor="ctr">
            <a:normAutofit/>
          </a:bodyPr>
          <a:lstStyle/>
          <a:p>
            <a:r>
              <a:rPr lang="en-US" sz="3200">
                <a:latin typeface="Segoe UI Black" panose="020B0A02040204020203" pitchFamily="34" charset="0"/>
                <a:ea typeface="Segoe UI Black" panose="020B0A02040204020203" pitchFamily="34" charset="0"/>
              </a:rPr>
              <a:t>Iowa Private Well Grants Program</a:t>
            </a:r>
            <a:br>
              <a:rPr lang="en-US" sz="2400">
                <a:latin typeface="Segoe UI Black" panose="020B0A02040204020203" pitchFamily="34" charset="0"/>
                <a:ea typeface="Segoe UI Black" panose="020B0A02040204020203" pitchFamily="34" charset="0"/>
              </a:rPr>
            </a:br>
            <a:r>
              <a:rPr lang="en-US" sz="2000">
                <a:latin typeface="+mn-lt"/>
                <a:ea typeface="Segoe UI Black" panose="020B0A02040204020203" pitchFamily="34" charset="0"/>
              </a:rPr>
              <a:t>Iowa Health &amp; Human Services</a:t>
            </a:r>
            <a:endParaRPr lang="en-US" sz="2400">
              <a:latin typeface="+mn-lt"/>
              <a:ea typeface="Segoe UI Black" panose="020B0A02040204020203" pitchFamily="34" charset="0"/>
            </a:endParaRPr>
          </a:p>
        </p:txBody>
      </p:sp>
      <p:sp>
        <p:nvSpPr>
          <p:cNvPr id="3" name="Rectangle 2">
            <a:extLst>
              <a:ext uri="{FF2B5EF4-FFF2-40B4-BE49-F238E27FC236}">
                <a16:creationId xmlns:a16="http://schemas.microsoft.com/office/drawing/2014/main" id="{3FC6AE27-63A7-C5EB-6773-6EB5D6417EFC}"/>
              </a:ext>
            </a:extLst>
          </p:cNvPr>
          <p:cNvSpPr/>
          <p:nvPr/>
        </p:nvSpPr>
        <p:spPr>
          <a:xfrm>
            <a:off x="-11652" y="6035040"/>
            <a:ext cx="12215303" cy="822960"/>
          </a:xfrm>
          <a:prstGeom prst="rect">
            <a:avLst/>
          </a:prstGeom>
          <a:solidFill>
            <a:schemeClr val="accent6">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ptos"/>
              <a:ea typeface="+mn-ea"/>
              <a:cs typeface="+mn-cs"/>
              <a:sym typeface="Arial"/>
            </a:endParaRPr>
          </a:p>
        </p:txBody>
      </p:sp>
      <p:sp>
        <p:nvSpPr>
          <p:cNvPr id="7" name="TextBox 6">
            <a:extLst>
              <a:ext uri="{FF2B5EF4-FFF2-40B4-BE49-F238E27FC236}">
                <a16:creationId xmlns:a16="http://schemas.microsoft.com/office/drawing/2014/main" id="{42AD0422-6D38-A6DB-BE2B-095EB7F327CB}"/>
              </a:ext>
            </a:extLst>
          </p:cNvPr>
          <p:cNvSpPr txBox="1"/>
          <p:nvPr/>
        </p:nvSpPr>
        <p:spPr>
          <a:xfrm>
            <a:off x="415600" y="3170366"/>
            <a:ext cx="5057776" cy="26212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Analytes</a:t>
            </a:r>
            <a:endParaRPr kumimoji="0" lang="en-US" sz="1800" b="0" i="0" u="none" strike="noStrike" kern="1200" cap="none" spc="0" normalizeH="0" baseline="0" noProof="0">
              <a:ln>
                <a:noFill/>
              </a:ln>
              <a:solidFill>
                <a:srgbClr val="316757"/>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endParaRPr>
          </a:p>
          <a:p>
            <a:pPr marL="285750" marR="0" lvl="0" indent="-285750" algn="l" defTabSz="914400"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Bacteria/coliform  (annually)</a:t>
            </a:r>
          </a:p>
          <a:p>
            <a:pPr marL="285750" marR="0" lvl="0" indent="-285750" algn="l" defTabSz="914400" rtl="0" eaLnBrk="1" fontAlgn="base" latinLnBrk="0" hangingPunct="1">
              <a:lnSpc>
                <a:spcPct val="100000"/>
              </a:lnSpc>
              <a:spcBef>
                <a:spcPts val="375"/>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E.coli/fecal coliform (annually)</a:t>
            </a:r>
          </a:p>
          <a:p>
            <a:pPr marL="285750" marR="0" lvl="0" indent="-285750" algn="l" defTabSz="914400" rtl="0" eaLnBrk="1" fontAlgn="base" latinLnBrk="0" hangingPunct="1">
              <a:lnSpc>
                <a:spcPct val="100000"/>
              </a:lnSpc>
              <a:spcBef>
                <a:spcPts val="375"/>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Nitrate (annually)</a:t>
            </a:r>
          </a:p>
          <a:p>
            <a:pPr marL="285750" marR="0" lvl="0" indent="-285750" algn="l" defTabSz="914400" rtl="0" eaLnBrk="1" fontAlgn="base" latinLnBrk="0" hangingPunct="1">
              <a:lnSpc>
                <a:spcPct val="100000"/>
              </a:lnSpc>
              <a:spcBef>
                <a:spcPts val="375"/>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Arsenic (every 3 years)</a:t>
            </a:r>
          </a:p>
          <a:p>
            <a:pPr marL="285750" marR="0" lvl="0" indent="-285750" algn="l" defTabSz="914400" rtl="0" eaLnBrk="1" fontAlgn="base" latinLnBrk="0" hangingPunct="1">
              <a:lnSpc>
                <a:spcPct val="100000"/>
              </a:lnSpc>
              <a:spcBef>
                <a:spcPts val="375"/>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Manganese (every 3 years)</a:t>
            </a:r>
          </a:p>
          <a:p>
            <a:pPr marL="285750" marR="0" lvl="0" indent="-285750" algn="l" defTabSz="914400" rtl="0" eaLnBrk="1" fontAlgn="base" latinLnBrk="0" hangingPunct="1">
              <a:lnSpc>
                <a:spcPct val="100000"/>
              </a:lnSpc>
              <a:spcBef>
                <a:spcPts val="375"/>
              </a:spcBef>
              <a:spcAft>
                <a:spcPts val="2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PFAS (</a:t>
            </a:r>
            <a:r>
              <a:rPr kumimoji="0" lang="en-US" sz="18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requires pre-approval from the DNR)</a:t>
            </a:r>
          </a:p>
          <a:p>
            <a:pPr marL="0" marR="0" lvl="0" indent="0" algn="l" defTabSz="914400" rtl="0" eaLnBrk="1" fontAlgn="base" latinLnBrk="0" hangingPunct="1">
              <a:lnSpc>
                <a:spcPct val="100000"/>
              </a:lnSpc>
              <a:spcBef>
                <a:spcPts val="0"/>
              </a:spcBef>
              <a:spcAft>
                <a:spcPts val="200"/>
              </a:spcAft>
              <a:buClrTx/>
              <a:buSzTx/>
              <a:buFontTx/>
              <a:buNone/>
              <a:tabLst/>
              <a:defRPr/>
            </a:pPr>
            <a:endParaRPr kumimoji="0" lang="en-US" sz="10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endParaRPr>
          </a:p>
        </p:txBody>
      </p:sp>
      <p:sp>
        <p:nvSpPr>
          <p:cNvPr id="13" name="Rectangle 12">
            <a:extLst>
              <a:ext uri="{FF2B5EF4-FFF2-40B4-BE49-F238E27FC236}">
                <a16:creationId xmlns:a16="http://schemas.microsoft.com/office/drawing/2014/main" id="{A12034B3-3767-5A3D-53EC-EDB691F1D072}"/>
              </a:ext>
            </a:extLst>
          </p:cNvPr>
          <p:cNvSpPr/>
          <p:nvPr/>
        </p:nvSpPr>
        <p:spPr>
          <a:xfrm>
            <a:off x="6222670" y="1412364"/>
            <a:ext cx="5723907" cy="4217899"/>
          </a:xfrm>
          <a:prstGeom prst="rect">
            <a:avLst/>
          </a:prstGeom>
          <a:solidFill>
            <a:schemeClr val="accent6">
              <a:lumMod val="20000"/>
              <a:lumOff val="8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TextBox 4">
            <a:extLst>
              <a:ext uri="{FF2B5EF4-FFF2-40B4-BE49-F238E27FC236}">
                <a16:creationId xmlns:a16="http://schemas.microsoft.com/office/drawing/2014/main" id="{9DFF172C-27BA-9C63-8ABA-1263E6D3B570}"/>
              </a:ext>
            </a:extLst>
          </p:cNvPr>
          <p:cNvSpPr txBox="1"/>
          <p:nvPr/>
        </p:nvSpPr>
        <p:spPr>
          <a:xfrm>
            <a:off x="76199" y="6084882"/>
            <a:ext cx="12039600"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https://hhs.iowa.gov/public-health/environmental-health/private-well-grants</a:t>
            </a:r>
            <a:endParaRPr kumimoji="0" lang="en-US" sz="1400" b="0" i="0" u="none" strike="noStrike" kern="1200" cap="none" spc="0" normalizeH="0" baseline="0" noProof="0">
              <a:ln>
                <a:noFill/>
              </a:ln>
              <a:solidFill>
                <a:prstClr val="whit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https://www.iowadnr.gov/environmental-protection/water-quality/private-well-program/well-testing</a:t>
            </a:r>
            <a:r>
              <a:rPr kumimoji="0" lang="en-US" sz="1400" b="0" i="0" u="none" strike="noStrike" kern="1200" cap="none" spc="0" normalizeH="0" baseline="0" noProof="0">
                <a:ln>
                  <a:noFill/>
                </a:ln>
                <a:solidFill>
                  <a:prstClr val="white"/>
                </a:solidFill>
                <a:effectLst/>
                <a:uLnTx/>
                <a:uFillTx/>
                <a:latin typeface="Segoe UI Semibold"/>
                <a:ea typeface="+mn-ea"/>
                <a:cs typeface="+mn-cs"/>
              </a:rPr>
              <a:t>  </a:t>
            </a:r>
          </a:p>
        </p:txBody>
      </p:sp>
      <p:sp>
        <p:nvSpPr>
          <p:cNvPr id="4" name="Rectangle 1">
            <a:extLst>
              <a:ext uri="{FF2B5EF4-FFF2-40B4-BE49-F238E27FC236}">
                <a16:creationId xmlns:a16="http://schemas.microsoft.com/office/drawing/2014/main" id="{A41F7BA3-AE5E-AAC9-2E31-53FA54DA01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9" name="Rectangle 2">
            <a:extLst>
              <a:ext uri="{FF2B5EF4-FFF2-40B4-BE49-F238E27FC236}">
                <a16:creationId xmlns:a16="http://schemas.microsoft.com/office/drawing/2014/main" id="{A09026E3-C9A6-F676-BBC6-B26B36E7673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1" name="Text Placeholder 12">
            <a:extLst>
              <a:ext uri="{FF2B5EF4-FFF2-40B4-BE49-F238E27FC236}">
                <a16:creationId xmlns:a16="http://schemas.microsoft.com/office/drawing/2014/main" id="{AE70B602-4CF1-FC7C-7290-71FAFC28F910}"/>
              </a:ext>
            </a:extLst>
          </p:cNvPr>
          <p:cNvSpPr txBox="1">
            <a:spLocks/>
          </p:cNvSpPr>
          <p:nvPr/>
        </p:nvSpPr>
        <p:spPr>
          <a:xfrm>
            <a:off x="6402085" y="1425394"/>
            <a:ext cx="5544492" cy="619124"/>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Font typeface="Roboto" panose="02000000000000000000" pitchFamily="2" charset="0"/>
              <a:buNone/>
              <a:defRPr sz="2000" b="1"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t>Story County</a:t>
            </a:r>
          </a:p>
        </p:txBody>
      </p:sp>
      <p:sp>
        <p:nvSpPr>
          <p:cNvPr id="12" name="Content Placeholder 13">
            <a:extLst>
              <a:ext uri="{FF2B5EF4-FFF2-40B4-BE49-F238E27FC236}">
                <a16:creationId xmlns:a16="http://schemas.microsoft.com/office/drawing/2014/main" id="{D54D6EDF-E72B-E42D-9260-DEFD89242BDD}"/>
              </a:ext>
            </a:extLst>
          </p:cNvPr>
          <p:cNvSpPr txBox="1">
            <a:spLocks/>
          </p:cNvSpPr>
          <p:nvPr/>
        </p:nvSpPr>
        <p:spPr>
          <a:xfrm>
            <a:off x="6402086" y="2249306"/>
            <a:ext cx="5374314" cy="3380956"/>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2000" b="0"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rPr>
              <a:t>For more information contact the Environmental Health Office at 515-382-7240 </a:t>
            </a:r>
            <a:r>
              <a:rPr lang="en-US" sz="2000">
                <a:solidFill>
                  <a:prstClr val="black"/>
                </a:solidFill>
                <a:latin typeface="Segoe UI Semibold"/>
              </a:rPr>
              <a:t>or </a:t>
            </a:r>
            <a:r>
              <a:rPr lang="en-US" sz="2000">
                <a:solidFill>
                  <a:prstClr val="black"/>
                </a:solidFill>
                <a:latin typeface="Segoe UI Semibold"/>
                <a:hlinkClick r:id="rId7"/>
              </a:rPr>
              <a:t>healthweb@storycountyiowa.gov</a:t>
            </a:r>
            <a:r>
              <a:rPr lang="en-US" sz="2000">
                <a:solidFill>
                  <a:prstClr val="black"/>
                </a:solidFill>
                <a:latin typeface="Segoe UI Semibold"/>
              </a:rPr>
              <a:t> </a:t>
            </a:r>
            <a:endParaRPr kumimoji="0" lang="en-US" sz="2000" b="0"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sz="2000">
              <a:solidFill>
                <a:prstClr val="black"/>
              </a:solidFill>
              <a:latin typeface="Segoe UI Semibold"/>
            </a:endParaRPr>
          </a:p>
          <a:p>
            <a:pPr marL="0" lvl="0" indent="0">
              <a:buNone/>
              <a:defRPr/>
            </a:pPr>
            <a:r>
              <a:rPr lang="en-US" sz="2000">
                <a:solidFill>
                  <a:prstClr val="black"/>
                </a:solidFill>
                <a:latin typeface="Segoe UI Semibold"/>
                <a:hlinkClick r:id="rId8"/>
              </a:rPr>
              <a:t>https://www.storycountyiowa.gov/207/Private-Wells</a:t>
            </a:r>
            <a:r>
              <a:rPr lang="en-US" sz="2000">
                <a:solidFill>
                  <a:prstClr val="black"/>
                </a:solidFill>
                <a:latin typeface="Segoe UI Semibold"/>
              </a:rPr>
              <a:t> </a:t>
            </a:r>
            <a:endParaRPr kumimoji="0" lang="en-US" sz="2000" b="0" i="0" u="none" strike="noStrike" kern="1200" cap="none" spc="0" normalizeH="0" baseline="0" noProof="0">
              <a:ln>
                <a:noFill/>
              </a:ln>
              <a:solidFill>
                <a:prstClr val="black"/>
              </a:solidFill>
              <a:effectLst/>
              <a:uLnTx/>
              <a:uFillTx/>
              <a:latin typeface="Segoe UI Semibold"/>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63334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88FD2-A760-71C5-49A1-C31412DF8203}"/>
            </a:ext>
          </a:extLst>
        </p:cNvPr>
        <p:cNvGrpSpPr/>
        <p:nvPr/>
      </p:nvGrpSpPr>
      <p:grpSpPr>
        <a:xfrm>
          <a:off x="0" y="0"/>
          <a:ext cx="0" cy="0"/>
          <a:chOff x="0" y="0"/>
          <a:chExt cx="0" cy="0"/>
        </a:xfrm>
      </p:grpSpPr>
      <p:pic>
        <p:nvPicPr>
          <p:cNvPr id="3" name="Picture 2" descr="A blue and white informational flyer&#10;&#10;AI-generated content may be incorrect.">
            <a:extLst>
              <a:ext uri="{FF2B5EF4-FFF2-40B4-BE49-F238E27FC236}">
                <a16:creationId xmlns:a16="http://schemas.microsoft.com/office/drawing/2014/main" id="{3C7AD232-7222-ACCA-8273-7B93B931EF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6505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blue website&#10;&#10;AI-generated content may be incorrect.">
            <a:extLst>
              <a:ext uri="{FF2B5EF4-FFF2-40B4-BE49-F238E27FC236}">
                <a16:creationId xmlns:a16="http://schemas.microsoft.com/office/drawing/2014/main" id="{7D9F8A85-2EF8-2178-8DF3-83207AB2D2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7925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14578-7327-F6DA-0BC8-030588AEAD21}"/>
              </a:ext>
            </a:extLst>
          </p:cNvPr>
          <p:cNvSpPr>
            <a:spLocks noGrp="1"/>
          </p:cNvSpPr>
          <p:nvPr>
            <p:ph type="ctrTitle"/>
          </p:nvPr>
        </p:nvSpPr>
        <p:spPr>
          <a:xfrm>
            <a:off x="960097" y="2184901"/>
            <a:ext cx="6155725" cy="2561760"/>
          </a:xfrm>
        </p:spPr>
        <p:txBody>
          <a:bodyPr vert="horz" lIns="0" tIns="0" rIns="0" bIns="0" rtlCol="0" anchor="ctr" anchorCtr="0">
            <a:normAutofit fontScale="90000"/>
          </a:bodyPr>
          <a:lstStyle/>
          <a:p>
            <a:r>
              <a:rPr lang="en-US" b="1" kern="1200">
                <a:latin typeface="+mj-lt"/>
                <a:ea typeface="Roboto" panose="02000000000000000000" pitchFamily="2" charset="0"/>
                <a:cs typeface="Arial" panose="020B0604020202020204" pitchFamily="34" charset="0"/>
              </a:rPr>
              <a:t>Resource Guide </a:t>
            </a:r>
            <a:br>
              <a:rPr lang="en-US" b="1" kern="1200">
                <a:latin typeface="Arial" panose="020B0604020202020204" pitchFamily="34" charset="0"/>
                <a:ea typeface="Roboto" panose="02000000000000000000" pitchFamily="2" charset="0"/>
                <a:cs typeface="Arial" panose="020B0604020202020204" pitchFamily="34" charset="0"/>
              </a:rPr>
            </a:br>
            <a:r>
              <a:rPr lang="en-US" b="1" kern="1200">
                <a:latin typeface="Arial" panose="020B0604020202020204" pitchFamily="34" charset="0"/>
                <a:ea typeface="Roboto" panose="02000000000000000000" pitchFamily="2" charset="0"/>
                <a:cs typeface="Arial" panose="020B0604020202020204" pitchFamily="34" charset="0"/>
              </a:rPr>
              <a:t>Cancer in Iowa: </a:t>
            </a:r>
            <a:br>
              <a:rPr lang="en-US" b="1" kern="1200">
                <a:latin typeface="Arial" panose="020B0604020202020204" pitchFamily="34" charset="0"/>
                <a:ea typeface="Roboto" panose="02000000000000000000" pitchFamily="2" charset="0"/>
                <a:cs typeface="Arial" panose="020B0604020202020204" pitchFamily="34" charset="0"/>
              </a:rPr>
            </a:br>
            <a:r>
              <a:rPr lang="en-US" b="1" kern="1200">
                <a:latin typeface="Arial" panose="020B0604020202020204" pitchFamily="34" charset="0"/>
                <a:ea typeface="Roboto" panose="02000000000000000000" pitchFamily="2" charset="0"/>
                <a:cs typeface="Arial" panose="020B0604020202020204" pitchFamily="34" charset="0"/>
              </a:rPr>
              <a:t>99 Counties Project </a:t>
            </a:r>
          </a:p>
        </p:txBody>
      </p:sp>
      <p:sp>
        <p:nvSpPr>
          <p:cNvPr id="23" name="Subtitle 2">
            <a:extLst>
              <a:ext uri="{FF2B5EF4-FFF2-40B4-BE49-F238E27FC236}">
                <a16:creationId xmlns:a16="http://schemas.microsoft.com/office/drawing/2014/main" id="{C901C9D6-88D3-6508-037B-102F6388A8B6}"/>
              </a:ext>
            </a:extLst>
          </p:cNvPr>
          <p:cNvSpPr>
            <a:spLocks noGrp="1"/>
          </p:cNvSpPr>
          <p:nvPr>
            <p:ph type="subTitle" idx="1"/>
          </p:nvPr>
        </p:nvSpPr>
        <p:spPr>
          <a:xfrm>
            <a:off x="960098" y="4676833"/>
            <a:ext cx="6155726" cy="494797"/>
          </a:xfrm>
        </p:spPr>
        <p:txBody>
          <a:bodyPr/>
          <a:lstStyle/>
          <a:p>
            <a:r>
              <a:rPr lang="en-US">
                <a:solidFill>
                  <a:schemeClr val="accent6">
                    <a:lumMod val="50000"/>
                  </a:schemeClr>
                </a:solidFill>
                <a:hlinkClick r:id="rId3">
                  <a:extLst>
                    <a:ext uri="{A12FA001-AC4F-418D-AE19-62706E023703}">
                      <ahyp:hlinkClr xmlns:ahyp="http://schemas.microsoft.com/office/drawing/2018/hyperlinkcolor" val="tx"/>
                    </a:ext>
                  </a:extLst>
                </a:hlinkClick>
              </a:rPr>
              <a:t>www.iowacancerregistry.org/99</a:t>
            </a:r>
            <a:r>
              <a:rPr lang="en-US">
                <a:solidFill>
                  <a:schemeClr val="accent6">
                    <a:lumMod val="50000"/>
                  </a:schemeClr>
                </a:solidFill>
              </a:rPr>
              <a:t>   </a:t>
            </a:r>
          </a:p>
        </p:txBody>
      </p:sp>
      <p:sp>
        <p:nvSpPr>
          <p:cNvPr id="18" name="TextBox 17">
            <a:extLst>
              <a:ext uri="{FF2B5EF4-FFF2-40B4-BE49-F238E27FC236}">
                <a16:creationId xmlns:a16="http://schemas.microsoft.com/office/drawing/2014/main" id="{00102334-9DF1-337B-8FE7-EBD6A2EF41A5}"/>
              </a:ext>
            </a:extLst>
          </p:cNvPr>
          <p:cNvSpPr txBox="1"/>
          <p:nvPr/>
        </p:nvSpPr>
        <p:spPr>
          <a:xfrm>
            <a:off x="960096" y="5139429"/>
            <a:ext cx="6155726" cy="495309"/>
          </a:xfrm>
          <a:prstGeom prst="rect">
            <a:avLst/>
          </a:prstGeom>
        </p:spPr>
        <p:txBody>
          <a:bodyPr vert="horz" lIns="0" tIns="0" rIns="0" bIns="0" rtlCol="0">
            <a:normAutofit/>
          </a:bodyPr>
          <a:lstStyle/>
          <a:p>
            <a:pPr marR="0" fontAlgn="auto">
              <a:spcBef>
                <a:spcPts val="1000"/>
              </a:spcBef>
              <a:spcAft>
                <a:spcPts val="1800"/>
              </a:spcAft>
              <a:buClrTx/>
              <a:buSzTx/>
              <a:tabLst/>
              <a:defRPr/>
            </a:pPr>
            <a:endParaRPr kumimoji="0" lang="en-US" sz="2400" b="1" i="0" u="none" strike="noStrike" kern="1200" cap="none" spc="0" normalizeH="0" baseline="0" noProof="0">
              <a:ln>
                <a:noFill/>
              </a:ln>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10" name="Picture 9" descr="A qr code with a few black squares&#10;&#10;AI-generated content may be incorrect.">
            <a:extLst>
              <a:ext uri="{FF2B5EF4-FFF2-40B4-BE49-F238E27FC236}">
                <a16:creationId xmlns:a16="http://schemas.microsoft.com/office/drawing/2014/main" id="{E36C315B-BD78-6960-20E5-29C4522C2F34}"/>
              </a:ext>
            </a:extLst>
          </p:cNvPr>
          <p:cNvPicPr>
            <a:picLocks noChangeAspect="1"/>
          </p:cNvPicPr>
          <p:nvPr/>
        </p:nvPicPr>
        <p:blipFill>
          <a:blip r:embed="rId4"/>
          <a:stretch>
            <a:fillRect/>
          </a:stretch>
        </p:blipFill>
        <p:spPr>
          <a:xfrm>
            <a:off x="7405457" y="1341440"/>
            <a:ext cx="4567882" cy="4552806"/>
          </a:xfrm>
          <a:prstGeom prst="rect">
            <a:avLst/>
          </a:prstGeom>
          <a:noFill/>
        </p:spPr>
      </p:pic>
    </p:spTree>
    <p:extLst>
      <p:ext uri="{BB962C8B-B14F-4D97-AF65-F5344CB8AC3E}">
        <p14:creationId xmlns:p14="http://schemas.microsoft.com/office/powerpoint/2010/main" val="1937215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72D0B97-8BA2-9966-3A29-A572CD575841}"/>
              </a:ext>
            </a:extLst>
          </p:cNvPr>
          <p:cNvSpPr>
            <a:spLocks noGrp="1"/>
          </p:cNvSpPr>
          <p:nvPr>
            <p:ph type="title"/>
          </p:nvPr>
        </p:nvSpPr>
        <p:spPr/>
        <p:txBody>
          <a:bodyPr/>
          <a:lstStyle/>
          <a:p>
            <a:r>
              <a:rPr lang="en-US"/>
              <a:t>Environment-related Resources</a:t>
            </a:r>
          </a:p>
        </p:txBody>
      </p:sp>
      <p:sp>
        <p:nvSpPr>
          <p:cNvPr id="5" name="Content Placeholder 4">
            <a:extLst>
              <a:ext uri="{FF2B5EF4-FFF2-40B4-BE49-F238E27FC236}">
                <a16:creationId xmlns:a16="http://schemas.microsoft.com/office/drawing/2014/main" id="{AEEAA523-31C4-5578-41EA-DCF931828730}"/>
              </a:ext>
            </a:extLst>
          </p:cNvPr>
          <p:cNvSpPr>
            <a:spLocks noGrp="1"/>
          </p:cNvSpPr>
          <p:nvPr>
            <p:ph idx="1"/>
          </p:nvPr>
        </p:nvSpPr>
        <p:spPr>
          <a:xfrm>
            <a:off x="1721507" y="1687157"/>
            <a:ext cx="4096161" cy="319591"/>
          </a:xfrm>
        </p:spPr>
        <p:txBody>
          <a:bodyPr/>
          <a:lstStyle/>
          <a:p>
            <a:r>
              <a:rPr lang="en-US" sz="1800"/>
              <a:t>Cancer Clusters</a:t>
            </a:r>
          </a:p>
        </p:txBody>
      </p:sp>
      <p:sp>
        <p:nvSpPr>
          <p:cNvPr id="6" name="Content Placeholder 5">
            <a:extLst>
              <a:ext uri="{FF2B5EF4-FFF2-40B4-BE49-F238E27FC236}">
                <a16:creationId xmlns:a16="http://schemas.microsoft.com/office/drawing/2014/main" id="{A0E11DE8-06A3-0A69-7D4E-2397AB8FAA55}"/>
              </a:ext>
            </a:extLst>
          </p:cNvPr>
          <p:cNvSpPr>
            <a:spLocks noGrp="1"/>
          </p:cNvSpPr>
          <p:nvPr>
            <p:ph idx="10"/>
          </p:nvPr>
        </p:nvSpPr>
        <p:spPr>
          <a:xfrm>
            <a:off x="1721508" y="2006748"/>
            <a:ext cx="4096161" cy="1173047"/>
          </a:xfrm>
        </p:spPr>
        <p:txBody>
          <a:bodyPr>
            <a:normAutofit/>
          </a:bodyPr>
          <a:lstStyle/>
          <a:p>
            <a:pPr>
              <a:spcBef>
                <a:spcPts val="0"/>
              </a:spcBef>
            </a:pPr>
            <a:r>
              <a:rPr lang="en-US">
                <a:cs typeface="Segoe UI Semibold" panose="020B0702040204020203" pitchFamily="34" charset="0"/>
              </a:rPr>
              <a:t>If you are concerned about cancer excess in your area, please email the Iowa Cancer Registry at </a:t>
            </a:r>
            <a:r>
              <a:rPr lang="en-US">
                <a:cs typeface="Segoe UI Semibold" panose="020B0702040204020203" pitchFamily="34" charset="0"/>
                <a:hlinkClick r:id="rId2"/>
              </a:rPr>
              <a:t>ICR-CancerConcerns@</a:t>
            </a:r>
            <a:r>
              <a:rPr lang="en-US" u="sng">
                <a:cs typeface="Segoe UI Semibold" panose="020B0702040204020203" pitchFamily="34" charset="0"/>
                <a:hlinkClick r:id="rId2"/>
              </a:rPr>
              <a:t>uiowa.edu</a:t>
            </a:r>
            <a:endParaRPr lang="en-US" u="sng">
              <a:cs typeface="Segoe UI Semibold" panose="020B0702040204020203" pitchFamily="34" charset="0"/>
            </a:endParaRPr>
          </a:p>
        </p:txBody>
      </p:sp>
      <p:sp>
        <p:nvSpPr>
          <p:cNvPr id="7" name="Content Placeholder 6">
            <a:extLst>
              <a:ext uri="{FF2B5EF4-FFF2-40B4-BE49-F238E27FC236}">
                <a16:creationId xmlns:a16="http://schemas.microsoft.com/office/drawing/2014/main" id="{4B9C46C5-BE43-8BF6-782E-F1FBBF675189}"/>
              </a:ext>
            </a:extLst>
          </p:cNvPr>
          <p:cNvSpPr>
            <a:spLocks noGrp="1"/>
          </p:cNvSpPr>
          <p:nvPr>
            <p:ph idx="11"/>
          </p:nvPr>
        </p:nvSpPr>
        <p:spPr>
          <a:xfrm>
            <a:off x="1612177" y="3293456"/>
            <a:ext cx="4277106" cy="328016"/>
          </a:xfrm>
        </p:spPr>
        <p:txBody>
          <a:bodyPr/>
          <a:lstStyle/>
          <a:p>
            <a:r>
              <a:rPr lang="en-US" sz="1800">
                <a:solidFill>
                  <a:srgbClr val="2D3130"/>
                </a:solidFill>
              </a:rPr>
              <a:t>Agricultural Health Study</a:t>
            </a:r>
            <a:endParaRPr lang="en-US" sz="1800"/>
          </a:p>
        </p:txBody>
      </p:sp>
      <p:sp>
        <p:nvSpPr>
          <p:cNvPr id="8" name="Content Placeholder 7">
            <a:extLst>
              <a:ext uri="{FF2B5EF4-FFF2-40B4-BE49-F238E27FC236}">
                <a16:creationId xmlns:a16="http://schemas.microsoft.com/office/drawing/2014/main" id="{26C1AE5B-D600-7B6E-D5BD-5A16CD9DE1EA}"/>
              </a:ext>
            </a:extLst>
          </p:cNvPr>
          <p:cNvSpPr>
            <a:spLocks noGrp="1"/>
          </p:cNvSpPr>
          <p:nvPr>
            <p:ph idx="12"/>
          </p:nvPr>
        </p:nvSpPr>
        <p:spPr>
          <a:xfrm>
            <a:off x="1612178" y="3580317"/>
            <a:ext cx="4277106" cy="1280160"/>
          </a:xfrm>
        </p:spPr>
        <p:txBody>
          <a:bodyPr>
            <a:normAutofit fontScale="85000" lnSpcReduction="10000"/>
          </a:bodyPr>
          <a:lstStyle/>
          <a:p>
            <a:pPr>
              <a:lnSpc>
                <a:spcPct val="120000"/>
              </a:lnSpc>
            </a:pPr>
            <a:r>
              <a:rPr lang="en-US"/>
              <a:t>The aim of this study is to understand how agricultural, lifestyle, and genetic factors affect the health of farming populations. </a:t>
            </a:r>
            <a:r>
              <a:rPr lang="en-US">
                <a:solidFill>
                  <a:srgbClr val="222222"/>
                </a:solidFill>
                <a:cs typeface="Arial"/>
                <a:sym typeface="Arial"/>
              </a:rPr>
              <a:t>Linked with Iowa Cancer Registry data to study risk of developing cancer among pesticide applicators. </a:t>
            </a:r>
            <a:r>
              <a:rPr lang="en-US">
                <a:solidFill>
                  <a:srgbClr val="222222"/>
                </a:solidFill>
                <a:cs typeface="Arial"/>
                <a:sym typeface="Arial"/>
                <a:hlinkClick r:id="rId3"/>
              </a:rPr>
              <a:t>aghealth.nih.gov </a:t>
            </a:r>
            <a:endParaRPr lang="en-US">
              <a:solidFill>
                <a:srgbClr val="222222"/>
              </a:solidFill>
              <a:cs typeface="Arial"/>
              <a:sym typeface="Arial"/>
            </a:endParaRPr>
          </a:p>
        </p:txBody>
      </p:sp>
      <p:sp>
        <p:nvSpPr>
          <p:cNvPr id="9" name="Content Placeholder 8">
            <a:extLst>
              <a:ext uri="{FF2B5EF4-FFF2-40B4-BE49-F238E27FC236}">
                <a16:creationId xmlns:a16="http://schemas.microsoft.com/office/drawing/2014/main" id="{0F7C418A-B4F1-0549-48E7-DE2388A787C0}"/>
              </a:ext>
            </a:extLst>
          </p:cNvPr>
          <p:cNvSpPr>
            <a:spLocks noGrp="1"/>
          </p:cNvSpPr>
          <p:nvPr>
            <p:ph idx="13"/>
          </p:nvPr>
        </p:nvSpPr>
        <p:spPr>
          <a:xfrm>
            <a:off x="1612178" y="5010197"/>
            <a:ext cx="4096159" cy="319591"/>
          </a:xfrm>
        </p:spPr>
        <p:txBody>
          <a:bodyPr/>
          <a:lstStyle/>
          <a:p>
            <a:pPr>
              <a:spcBef>
                <a:spcPts val="0"/>
              </a:spcBef>
            </a:pPr>
            <a:r>
              <a:rPr lang="en-US" sz="1800"/>
              <a:t>Environmental Exposures &amp; Health Risks Fact Sheets</a:t>
            </a:r>
            <a:br>
              <a:rPr lang="en-US" sz="1800"/>
            </a:br>
            <a:endParaRPr lang="en-US" sz="1800"/>
          </a:p>
        </p:txBody>
      </p:sp>
      <p:sp>
        <p:nvSpPr>
          <p:cNvPr id="10" name="Content Placeholder 9">
            <a:extLst>
              <a:ext uri="{FF2B5EF4-FFF2-40B4-BE49-F238E27FC236}">
                <a16:creationId xmlns:a16="http://schemas.microsoft.com/office/drawing/2014/main" id="{FDC46F21-6081-732C-E251-642E53420BC4}"/>
              </a:ext>
            </a:extLst>
          </p:cNvPr>
          <p:cNvSpPr>
            <a:spLocks noGrp="1"/>
          </p:cNvSpPr>
          <p:nvPr>
            <p:ph idx="14"/>
          </p:nvPr>
        </p:nvSpPr>
        <p:spPr>
          <a:xfrm>
            <a:off x="1612178" y="5600238"/>
            <a:ext cx="4483822" cy="1280160"/>
          </a:xfrm>
        </p:spPr>
        <p:txBody>
          <a:bodyPr>
            <a:normAutofit fontScale="92500"/>
          </a:bodyPr>
          <a:lstStyle/>
          <a:p>
            <a:pPr>
              <a:lnSpc>
                <a:spcPct val="110000"/>
              </a:lnSpc>
            </a:pPr>
            <a:r>
              <a:rPr lang="en-US"/>
              <a:t>Environmental Health Sciences Research Center created fact sheets with information on cancer and non-cancer health risks for selected environmental exposures. </a:t>
            </a:r>
            <a:r>
              <a:rPr lang="fr-FR" sz="1400">
                <a:hlinkClick r:id="rId4"/>
              </a:rPr>
              <a:t>https://ehsrc.public-health.uiowa.edu/ </a:t>
            </a:r>
            <a:r>
              <a:rPr lang="fr-FR" sz="1400" err="1">
                <a:hlinkClick r:id="rId4"/>
              </a:rPr>
              <a:t>communityengagement</a:t>
            </a:r>
            <a:r>
              <a:rPr lang="fr-FR" sz="1400">
                <a:hlinkClick r:id="rId4"/>
              </a:rPr>
              <a:t>/</a:t>
            </a:r>
            <a:r>
              <a:rPr lang="fr-FR" sz="1400" err="1">
                <a:hlinkClick r:id="rId4"/>
              </a:rPr>
              <a:t>resources</a:t>
            </a:r>
            <a:r>
              <a:rPr lang="fr-FR" sz="1400">
                <a:hlinkClick r:id="rId4"/>
              </a:rPr>
              <a:t>-information/ </a:t>
            </a:r>
            <a:endParaRPr lang="en-US" sz="1400"/>
          </a:p>
          <a:p>
            <a:pPr>
              <a:lnSpc>
                <a:spcPct val="110000"/>
              </a:lnSpc>
            </a:pPr>
            <a:endParaRPr lang="en-US"/>
          </a:p>
        </p:txBody>
      </p:sp>
      <p:sp>
        <p:nvSpPr>
          <p:cNvPr id="18" name="Content Placeholder 17">
            <a:extLst>
              <a:ext uri="{FF2B5EF4-FFF2-40B4-BE49-F238E27FC236}">
                <a16:creationId xmlns:a16="http://schemas.microsoft.com/office/drawing/2014/main" id="{27F6D324-B9ED-EDB1-24D2-6B9F816DA107}"/>
              </a:ext>
            </a:extLst>
          </p:cNvPr>
          <p:cNvSpPr>
            <a:spLocks noGrp="1"/>
          </p:cNvSpPr>
          <p:nvPr>
            <p:ph idx="15"/>
          </p:nvPr>
        </p:nvSpPr>
        <p:spPr>
          <a:xfrm>
            <a:off x="6483695" y="1688512"/>
            <a:ext cx="5443261" cy="319591"/>
          </a:xfrm>
        </p:spPr>
        <p:txBody>
          <a:bodyPr/>
          <a:lstStyle/>
          <a:p>
            <a:r>
              <a:rPr lang="en-US" sz="1800"/>
              <a:t>Iowa Private Well Grants Program, Iowa HHS</a:t>
            </a:r>
          </a:p>
        </p:txBody>
      </p:sp>
      <p:sp>
        <p:nvSpPr>
          <p:cNvPr id="19" name="Content Placeholder 18">
            <a:extLst>
              <a:ext uri="{FF2B5EF4-FFF2-40B4-BE49-F238E27FC236}">
                <a16:creationId xmlns:a16="http://schemas.microsoft.com/office/drawing/2014/main" id="{271A4A81-CBEB-0952-1E5A-E0413E1BBB4F}"/>
              </a:ext>
            </a:extLst>
          </p:cNvPr>
          <p:cNvSpPr>
            <a:spLocks noGrp="1"/>
          </p:cNvSpPr>
          <p:nvPr>
            <p:ph idx="16"/>
          </p:nvPr>
        </p:nvSpPr>
        <p:spPr>
          <a:xfrm>
            <a:off x="6483695" y="2006349"/>
            <a:ext cx="4755838" cy="972458"/>
          </a:xfrm>
        </p:spPr>
        <p:txBody>
          <a:bodyPr/>
          <a:lstStyle/>
          <a:p>
            <a:r>
              <a:rPr lang="en-US">
                <a:solidFill>
                  <a:srgbClr val="333333"/>
                </a:solidFill>
                <a:cs typeface="Segoe UI Semibold" panose="020B0702040204020203" pitchFamily="34" charset="0"/>
              </a:rPr>
              <a:t>Iowa's </a:t>
            </a:r>
            <a:r>
              <a:rPr lang="en-US">
                <a:solidFill>
                  <a:srgbClr val="06617A"/>
                </a:solidFill>
                <a:cs typeface="Segoe UI Semibold" panose="020B0702040204020203" pitchFamily="34" charset="0"/>
                <a:hlinkClick r:id="rId5"/>
              </a:rPr>
              <a:t>Private Well Grants Program</a:t>
            </a:r>
            <a:r>
              <a:rPr lang="en-US">
                <a:solidFill>
                  <a:srgbClr val="333333"/>
                </a:solidFill>
                <a:cs typeface="Segoe UI Semibold" panose="020B0702040204020203" pitchFamily="34" charset="0"/>
              </a:rPr>
              <a:t> (PWG) provides free water testing to all private well owners and users for specific analytes. </a:t>
            </a:r>
            <a:endParaRPr lang="en-US"/>
          </a:p>
        </p:txBody>
      </p:sp>
      <p:sp>
        <p:nvSpPr>
          <p:cNvPr id="20" name="Content Placeholder 19">
            <a:extLst>
              <a:ext uri="{FF2B5EF4-FFF2-40B4-BE49-F238E27FC236}">
                <a16:creationId xmlns:a16="http://schemas.microsoft.com/office/drawing/2014/main" id="{41D99F62-BF09-8E95-2E40-A0A01CA99E42}"/>
              </a:ext>
            </a:extLst>
          </p:cNvPr>
          <p:cNvSpPr>
            <a:spLocks noGrp="1"/>
          </p:cNvSpPr>
          <p:nvPr>
            <p:ph idx="17"/>
          </p:nvPr>
        </p:nvSpPr>
        <p:spPr>
          <a:xfrm>
            <a:off x="6483698" y="3286384"/>
            <a:ext cx="5638504" cy="520761"/>
          </a:xfrm>
        </p:spPr>
        <p:txBody>
          <a:bodyPr/>
          <a:lstStyle/>
          <a:p>
            <a:r>
              <a:rPr lang="en-US" sz="1800"/>
              <a:t>Center for Health Effects of Environmental Contamination (CHEEC)</a:t>
            </a:r>
          </a:p>
        </p:txBody>
      </p:sp>
      <p:sp>
        <p:nvSpPr>
          <p:cNvPr id="21" name="Content Placeholder 20">
            <a:extLst>
              <a:ext uri="{FF2B5EF4-FFF2-40B4-BE49-F238E27FC236}">
                <a16:creationId xmlns:a16="http://schemas.microsoft.com/office/drawing/2014/main" id="{B37C2B01-552C-6B4B-D019-961AAC820743}"/>
              </a:ext>
            </a:extLst>
          </p:cNvPr>
          <p:cNvSpPr>
            <a:spLocks noGrp="1"/>
          </p:cNvSpPr>
          <p:nvPr>
            <p:ph idx="18"/>
          </p:nvPr>
        </p:nvSpPr>
        <p:spPr>
          <a:xfrm>
            <a:off x="6483695" y="3879194"/>
            <a:ext cx="4755838" cy="972458"/>
          </a:xfrm>
        </p:spPr>
        <p:txBody>
          <a:bodyPr>
            <a:normAutofit lnSpcReduction="10000"/>
          </a:bodyPr>
          <a:lstStyle/>
          <a:p>
            <a:r>
              <a:rPr lang="en-US"/>
              <a:t>CHEEC supports and conducts research to identify, measure and study adverse health outcomes related to exposure to environmental toxins. </a:t>
            </a:r>
          </a:p>
          <a:p>
            <a:pPr>
              <a:spcBef>
                <a:spcPts val="0"/>
              </a:spcBef>
            </a:pPr>
            <a:r>
              <a:rPr lang="en-US">
                <a:hlinkClick r:id="rId6"/>
              </a:rPr>
              <a:t>cheec.uiowa.edu </a:t>
            </a:r>
            <a:endParaRPr lang="en-US"/>
          </a:p>
        </p:txBody>
      </p:sp>
      <p:sp>
        <p:nvSpPr>
          <p:cNvPr id="22" name="Content Placeholder 21">
            <a:extLst>
              <a:ext uri="{FF2B5EF4-FFF2-40B4-BE49-F238E27FC236}">
                <a16:creationId xmlns:a16="http://schemas.microsoft.com/office/drawing/2014/main" id="{3F7B73A0-36DC-1562-28DD-EC5B535C9015}"/>
              </a:ext>
            </a:extLst>
          </p:cNvPr>
          <p:cNvSpPr>
            <a:spLocks noGrp="1"/>
          </p:cNvSpPr>
          <p:nvPr>
            <p:ph idx="19"/>
          </p:nvPr>
        </p:nvSpPr>
        <p:spPr>
          <a:xfrm>
            <a:off x="6483694" y="5011951"/>
            <a:ext cx="5443261" cy="319591"/>
          </a:xfrm>
        </p:spPr>
        <p:txBody>
          <a:bodyPr/>
          <a:lstStyle/>
          <a:p>
            <a:r>
              <a:rPr lang="en-US" sz="1800"/>
              <a:t>Center for Energy &amp; Environmental Education’s (CEEE), Environmental Health Program</a:t>
            </a:r>
          </a:p>
        </p:txBody>
      </p:sp>
      <p:sp>
        <p:nvSpPr>
          <p:cNvPr id="23" name="Content Placeholder 22">
            <a:extLst>
              <a:ext uri="{FF2B5EF4-FFF2-40B4-BE49-F238E27FC236}">
                <a16:creationId xmlns:a16="http://schemas.microsoft.com/office/drawing/2014/main" id="{A4F3EF79-0E34-D862-7885-4026EBE06C49}"/>
              </a:ext>
            </a:extLst>
          </p:cNvPr>
          <p:cNvSpPr>
            <a:spLocks noGrp="1"/>
          </p:cNvSpPr>
          <p:nvPr>
            <p:ph idx="20"/>
          </p:nvPr>
        </p:nvSpPr>
        <p:spPr>
          <a:xfrm>
            <a:off x="6483696" y="5600238"/>
            <a:ext cx="4755838" cy="976979"/>
          </a:xfrm>
        </p:spPr>
        <p:txBody>
          <a:bodyPr>
            <a:normAutofit fontScale="92500"/>
          </a:bodyPr>
          <a:lstStyle/>
          <a:p>
            <a:pPr>
              <a:lnSpc>
                <a:spcPct val="120000"/>
              </a:lnSpc>
              <a:spcBef>
                <a:spcPts val="0"/>
              </a:spcBef>
            </a:pPr>
            <a:r>
              <a:rPr lang="en-US"/>
              <a:t>Raises awareness about the link between harmful chemicals and their impacts to both people and climate. </a:t>
            </a:r>
          </a:p>
          <a:p>
            <a:pPr>
              <a:lnSpc>
                <a:spcPct val="120000"/>
              </a:lnSpc>
              <a:spcBef>
                <a:spcPts val="0"/>
              </a:spcBef>
            </a:pPr>
            <a:r>
              <a:rPr lang="en-US">
                <a:hlinkClick r:id="rId7"/>
              </a:rPr>
              <a:t>ceee.uni.edu   </a:t>
            </a:r>
            <a:endParaRPr lang="en-US"/>
          </a:p>
        </p:txBody>
      </p:sp>
      <p:pic>
        <p:nvPicPr>
          <p:cNvPr id="2" name="Picture 2">
            <a:extLst>
              <a:ext uri="{FF2B5EF4-FFF2-40B4-BE49-F238E27FC236}">
                <a16:creationId xmlns:a16="http://schemas.microsoft.com/office/drawing/2014/main" id="{846F8F2B-8CD6-4380-B6A0-882920B4FF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66598" y="3474051"/>
            <a:ext cx="1163382" cy="1113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aphic representing new environmental exposures and health risk fact sheets">
            <a:extLst>
              <a:ext uri="{FF2B5EF4-FFF2-40B4-BE49-F238E27FC236}">
                <a16:creationId xmlns:a16="http://schemas.microsoft.com/office/drawing/2014/main" id="{E484079A-BF5A-89AC-B97E-2AEB59D0238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595" r="2848"/>
          <a:stretch>
            <a:fillRect/>
          </a:stretch>
        </p:blipFill>
        <p:spPr bwMode="auto">
          <a:xfrm>
            <a:off x="149870" y="5225014"/>
            <a:ext cx="1462308" cy="1419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6428B99-F860-FF84-0F29-4E4F4206B821}"/>
              </a:ext>
            </a:extLst>
          </p:cNvPr>
          <p:cNvPicPr>
            <a:picLocks noChangeAspect="1"/>
          </p:cNvPicPr>
          <p:nvPr/>
        </p:nvPicPr>
        <p:blipFill>
          <a:blip r:embed="rId10"/>
          <a:stretch>
            <a:fillRect/>
          </a:stretch>
        </p:blipFill>
        <p:spPr>
          <a:xfrm>
            <a:off x="10150394" y="4318697"/>
            <a:ext cx="1775008" cy="481358"/>
          </a:xfrm>
          <a:prstGeom prst="rect">
            <a:avLst/>
          </a:prstGeom>
        </p:spPr>
      </p:pic>
      <p:pic>
        <p:nvPicPr>
          <p:cNvPr id="1030" name="Picture 6" descr="About – Farming for Public Health">
            <a:extLst>
              <a:ext uri="{FF2B5EF4-FFF2-40B4-BE49-F238E27FC236}">
                <a16:creationId xmlns:a16="http://schemas.microsoft.com/office/drawing/2014/main" id="{AB58361D-D2FD-8512-5D89-6E4311C621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8493" y="5934663"/>
            <a:ext cx="3633507" cy="9769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CC24F7D3-5928-45B5-069E-445E3E9C66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870" y="1749122"/>
            <a:ext cx="1462309" cy="682213"/>
          </a:xfrm>
          <a:prstGeom prst="rect">
            <a:avLst/>
          </a:prstGeom>
        </p:spPr>
      </p:pic>
      <p:pic>
        <p:nvPicPr>
          <p:cNvPr id="13" name="Graphic 12">
            <a:extLst>
              <a:ext uri="{FF2B5EF4-FFF2-40B4-BE49-F238E27FC236}">
                <a16:creationId xmlns:a16="http://schemas.microsoft.com/office/drawing/2014/main" id="{DCD0BDEC-1E65-E90E-D6D0-89BD922D3F8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85342" y="2657428"/>
            <a:ext cx="2796338" cy="313975"/>
          </a:xfrm>
          <a:prstGeom prst="rect">
            <a:avLst/>
          </a:prstGeom>
        </p:spPr>
      </p:pic>
    </p:spTree>
    <p:extLst>
      <p:ext uri="{BB962C8B-B14F-4D97-AF65-F5344CB8AC3E}">
        <p14:creationId xmlns:p14="http://schemas.microsoft.com/office/powerpoint/2010/main" val="2210509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C46F-5AB4-573F-7647-BA9DFD6D1E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2FF1D9-4A3C-6334-7911-12897174DD6C}"/>
              </a:ext>
            </a:extLst>
          </p:cNvPr>
          <p:cNvSpPr/>
          <p:nvPr/>
        </p:nvSpPr>
        <p:spPr>
          <a:xfrm>
            <a:off x="0" y="5971925"/>
            <a:ext cx="12192000" cy="9224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F4F456F5-B6B9-BEB0-65B0-2D365D4AE21C}"/>
              </a:ext>
            </a:extLst>
          </p:cNvPr>
          <p:cNvSpPr>
            <a:spLocks noGrp="1"/>
          </p:cNvSpPr>
          <p:nvPr>
            <p:ph type="title"/>
          </p:nvPr>
        </p:nvSpPr>
        <p:spPr/>
        <p:txBody>
          <a:bodyPr/>
          <a:lstStyle/>
          <a:p>
            <a:r>
              <a:rPr lang="en-US"/>
              <a:t>Other initiatives in Iowa</a:t>
            </a:r>
          </a:p>
        </p:txBody>
      </p:sp>
      <p:sp>
        <p:nvSpPr>
          <p:cNvPr id="5" name="Content Placeholder 4">
            <a:extLst>
              <a:ext uri="{FF2B5EF4-FFF2-40B4-BE49-F238E27FC236}">
                <a16:creationId xmlns:a16="http://schemas.microsoft.com/office/drawing/2014/main" id="{6F400D6B-FBED-1E3D-7E48-C031B091C529}"/>
              </a:ext>
            </a:extLst>
          </p:cNvPr>
          <p:cNvSpPr>
            <a:spLocks noGrp="1"/>
          </p:cNvSpPr>
          <p:nvPr>
            <p:ph idx="4294967295"/>
          </p:nvPr>
        </p:nvSpPr>
        <p:spPr>
          <a:xfrm>
            <a:off x="1960959" y="2666793"/>
            <a:ext cx="3552155" cy="3793642"/>
          </a:xfrm>
        </p:spPr>
        <p:txBody>
          <a:bodyPr>
            <a:normAutofit/>
          </a:bodyPr>
          <a:lstStyle/>
          <a:p>
            <a:pPr marL="0" indent="0">
              <a:lnSpc>
                <a:spcPct val="120000"/>
              </a:lnSpc>
              <a:buNone/>
            </a:pPr>
            <a:r>
              <a:rPr kumimoji="0" lang="en-US" sz="1600" b="0" i="0" u="none" strike="noStrike" kern="1200" cap="none" spc="0" normalizeH="0" baseline="0" noProof="0">
                <a:ln>
                  <a:noFill/>
                </a:ln>
                <a:solidFill>
                  <a:prstClr val="black"/>
                </a:solidFill>
                <a:effectLst/>
                <a:uLnTx/>
                <a:uFillTx/>
                <a:latin typeface="Segoe UI Semibold"/>
                <a:ea typeface="+mn-ea"/>
                <a:cs typeface="+mn-cs"/>
              </a:rPr>
              <a:t>The Harkin Institute and the Iowa Environmental Council have embarked on an initiative that explores the relationship between environmental risk factors and cancer rates in Iowa. </a:t>
            </a:r>
          </a:p>
          <a:p>
            <a:pPr marL="0" indent="0">
              <a:lnSpc>
                <a:spcPct val="120000"/>
              </a:lnSpc>
              <a:buNone/>
            </a:pPr>
            <a:r>
              <a:rPr kumimoji="0" lang="en-US" sz="1600" b="0" i="0" u="none" strike="noStrike" kern="1200" cap="none" spc="0" normalizeH="0" baseline="0" noProof="0">
                <a:ln>
                  <a:noFill/>
                </a:ln>
                <a:solidFill>
                  <a:prstClr val="black"/>
                </a:solidFill>
                <a:effectLst/>
                <a:uLnTx/>
                <a:uFillTx/>
                <a:latin typeface="Segoe UI Semibold"/>
                <a:ea typeface="+mn-ea"/>
                <a:cs typeface="+mn-cs"/>
              </a:rPr>
              <a:t>The initiative included a review of  existing research on environmental risk factors and a statewide campaign to listen to, understand, and amplify Iowans’ own lived experiences with cancer. </a:t>
            </a:r>
          </a:p>
        </p:txBody>
      </p:sp>
      <p:sp>
        <p:nvSpPr>
          <p:cNvPr id="6" name="Content Placeholder 5">
            <a:extLst>
              <a:ext uri="{FF2B5EF4-FFF2-40B4-BE49-F238E27FC236}">
                <a16:creationId xmlns:a16="http://schemas.microsoft.com/office/drawing/2014/main" id="{7188EA65-BBF9-024D-C8E5-EE0CAD8074AD}"/>
              </a:ext>
            </a:extLst>
          </p:cNvPr>
          <p:cNvSpPr>
            <a:spLocks noGrp="1"/>
          </p:cNvSpPr>
          <p:nvPr>
            <p:ph idx="4294967295"/>
          </p:nvPr>
        </p:nvSpPr>
        <p:spPr>
          <a:xfrm>
            <a:off x="7794552" y="1379288"/>
            <a:ext cx="3573462" cy="754062"/>
          </a:xfrm>
        </p:spPr>
        <p:txBody>
          <a:bodyPr anchor="ctr">
            <a:normAutofit/>
          </a:bodyPr>
          <a:lstStyle/>
          <a:p>
            <a:pPr marL="0" indent="0">
              <a:buNone/>
            </a:pPr>
            <a:r>
              <a:rPr lang="en-US" sz="2800">
                <a:latin typeface="+mj-lt"/>
              </a:rPr>
              <a:t>Expert Panel</a:t>
            </a:r>
          </a:p>
        </p:txBody>
      </p:sp>
      <p:sp>
        <p:nvSpPr>
          <p:cNvPr id="8" name="Content Placeholder 7">
            <a:extLst>
              <a:ext uri="{FF2B5EF4-FFF2-40B4-BE49-F238E27FC236}">
                <a16:creationId xmlns:a16="http://schemas.microsoft.com/office/drawing/2014/main" id="{23D14B48-5CFC-5935-24AD-31187CA1BE49}"/>
              </a:ext>
            </a:extLst>
          </p:cNvPr>
          <p:cNvSpPr>
            <a:spLocks noGrp="1"/>
          </p:cNvSpPr>
          <p:nvPr>
            <p:ph idx="4294967295"/>
          </p:nvPr>
        </p:nvSpPr>
        <p:spPr>
          <a:xfrm>
            <a:off x="7804766" y="2057075"/>
            <a:ext cx="4224669" cy="1288754"/>
          </a:xfrm>
        </p:spPr>
        <p:txBody>
          <a:bodyPr>
            <a:normAutofit/>
          </a:bodyPr>
          <a:lstStyle/>
          <a:p>
            <a:pPr marL="0" indent="0">
              <a:buNone/>
            </a:pPr>
            <a:r>
              <a:rPr lang="en-US" sz="1600">
                <a:latin typeface="+mn-lt"/>
              </a:rPr>
              <a:t>UI Holden Cancer Center is bringing renowned national and international cancer experts together to investigate Iowa’s cancer rates.</a:t>
            </a:r>
          </a:p>
          <a:p>
            <a:endParaRPr lang="en-US" sz="1600">
              <a:latin typeface="+mn-lt"/>
            </a:endParaRPr>
          </a:p>
        </p:txBody>
      </p:sp>
      <p:pic>
        <p:nvPicPr>
          <p:cNvPr id="9" name="Picture 8" descr="A yellow text on a black background&#10;&#10;Description automatically generated">
            <a:extLst>
              <a:ext uri="{FF2B5EF4-FFF2-40B4-BE49-F238E27FC236}">
                <a16:creationId xmlns:a16="http://schemas.microsoft.com/office/drawing/2014/main" id="{D29DBA46-AFC8-8909-E134-0B6674119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821255"/>
            <a:ext cx="1450710" cy="1084799"/>
          </a:xfrm>
          <a:prstGeom prst="rect">
            <a:avLst/>
          </a:prstGeom>
        </p:spPr>
      </p:pic>
      <p:sp>
        <p:nvSpPr>
          <p:cNvPr id="16" name="TextBox 15">
            <a:extLst>
              <a:ext uri="{FF2B5EF4-FFF2-40B4-BE49-F238E27FC236}">
                <a16:creationId xmlns:a16="http://schemas.microsoft.com/office/drawing/2014/main" id="{FC6489E6-F2D4-3714-E798-CF48144226B5}"/>
              </a:ext>
            </a:extLst>
          </p:cNvPr>
          <p:cNvSpPr txBox="1"/>
          <p:nvPr/>
        </p:nvSpPr>
        <p:spPr>
          <a:xfrm>
            <a:off x="510272" y="6282704"/>
            <a:ext cx="472658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hlinkClick r:id="rId4"/>
              </a:rPr>
              <a:t>www.iaenvironment.org/our-work/cancer-and-environmental-risk-factors-in-iowa/</a:t>
            </a:r>
            <a:r>
              <a:rPr kumimoji="0" lang="en-US" sz="1400" b="0" i="0" u="none" strike="noStrike" kern="1200" cap="none" spc="0" normalizeH="0" baseline="0" noProof="0">
                <a:ln>
                  <a:noFill/>
                </a:ln>
                <a:solidFill>
                  <a:prstClr val="black"/>
                </a:solidFill>
                <a:effectLst/>
                <a:uLnTx/>
                <a:uFillTx/>
                <a:latin typeface="Segoe UI Semibold"/>
                <a:ea typeface="+mn-ea"/>
                <a:cs typeface="+mn-cs"/>
              </a:rPr>
              <a:t> </a:t>
            </a:r>
          </a:p>
        </p:txBody>
      </p:sp>
      <p:sp>
        <p:nvSpPr>
          <p:cNvPr id="12" name="TextBox 11">
            <a:extLst>
              <a:ext uri="{FF2B5EF4-FFF2-40B4-BE49-F238E27FC236}">
                <a16:creationId xmlns:a16="http://schemas.microsoft.com/office/drawing/2014/main" id="{B4DE64AC-0D5D-875C-A793-706B670AECD4}"/>
              </a:ext>
            </a:extLst>
          </p:cNvPr>
          <p:cNvSpPr txBox="1"/>
          <p:nvPr/>
        </p:nvSpPr>
        <p:spPr>
          <a:xfrm>
            <a:off x="254664" y="1670746"/>
            <a:ext cx="517317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Segoe UI Black"/>
                <a:ea typeface="+mn-ea"/>
                <a:cs typeface="+mn-cs"/>
              </a:rPr>
              <a:t>Cancer and Environmental Risk Factors in Iowa</a:t>
            </a:r>
          </a:p>
        </p:txBody>
      </p:sp>
      <p:grpSp>
        <p:nvGrpSpPr>
          <p:cNvPr id="20" name="Group 19">
            <a:extLst>
              <a:ext uri="{FF2B5EF4-FFF2-40B4-BE49-F238E27FC236}">
                <a16:creationId xmlns:a16="http://schemas.microsoft.com/office/drawing/2014/main" id="{8E91A88A-B773-E64D-D08D-7971B0C720AA}"/>
              </a:ext>
            </a:extLst>
          </p:cNvPr>
          <p:cNvGrpSpPr/>
          <p:nvPr/>
        </p:nvGrpSpPr>
        <p:grpSpPr>
          <a:xfrm>
            <a:off x="112358" y="2632293"/>
            <a:ext cx="1807961" cy="2672257"/>
            <a:chOff x="4143884" y="1612639"/>
            <a:chExt cx="1807961" cy="2672257"/>
          </a:xfrm>
        </p:grpSpPr>
        <p:pic>
          <p:nvPicPr>
            <p:cNvPr id="15" name="Picture 14">
              <a:extLst>
                <a:ext uri="{FF2B5EF4-FFF2-40B4-BE49-F238E27FC236}">
                  <a16:creationId xmlns:a16="http://schemas.microsoft.com/office/drawing/2014/main" id="{09B59C51-49CE-23F0-EB81-3C9D120BA0F5}"/>
                </a:ext>
              </a:extLst>
            </p:cNvPr>
            <p:cNvPicPr>
              <a:picLocks noChangeAspect="1"/>
            </p:cNvPicPr>
            <p:nvPr/>
          </p:nvPicPr>
          <p:blipFill>
            <a:blip r:embed="rId5"/>
            <a:stretch>
              <a:fillRect/>
            </a:stretch>
          </p:blipFill>
          <p:spPr>
            <a:xfrm>
              <a:off x="4242241" y="1612639"/>
              <a:ext cx="1463040" cy="770021"/>
            </a:xfrm>
            <a:prstGeom prst="rect">
              <a:avLst/>
            </a:prstGeom>
          </p:spPr>
        </p:pic>
        <p:pic>
          <p:nvPicPr>
            <p:cNvPr id="13" name="Picture 12">
              <a:extLst>
                <a:ext uri="{FF2B5EF4-FFF2-40B4-BE49-F238E27FC236}">
                  <a16:creationId xmlns:a16="http://schemas.microsoft.com/office/drawing/2014/main" id="{059B766A-C837-FDF8-2BBA-FEB16ED9E72F}"/>
                </a:ext>
              </a:extLst>
            </p:cNvPr>
            <p:cNvPicPr>
              <a:picLocks noChangeAspect="1"/>
            </p:cNvPicPr>
            <p:nvPr/>
          </p:nvPicPr>
          <p:blipFill>
            <a:blip r:embed="rId6">
              <a:clrChange>
                <a:clrFrom>
                  <a:srgbClr val="FFFFFF"/>
                </a:clrFrom>
                <a:clrTo>
                  <a:srgbClr val="FFFFFF">
                    <a:alpha val="0"/>
                  </a:srgbClr>
                </a:clrTo>
              </a:clrChange>
            </a:blip>
            <a:srcRect l="36222" r="40582"/>
            <a:stretch/>
          </p:blipFill>
          <p:spPr>
            <a:xfrm>
              <a:off x="4286188" y="2466539"/>
              <a:ext cx="1371600" cy="895643"/>
            </a:xfrm>
            <a:prstGeom prst="rect">
              <a:avLst/>
            </a:prstGeom>
          </p:spPr>
        </p:pic>
        <p:pic>
          <p:nvPicPr>
            <p:cNvPr id="7" name="Picture 6">
              <a:extLst>
                <a:ext uri="{FF2B5EF4-FFF2-40B4-BE49-F238E27FC236}">
                  <a16:creationId xmlns:a16="http://schemas.microsoft.com/office/drawing/2014/main" id="{85FB47D6-4AB4-2056-3409-8820FA66DB8B}"/>
                </a:ext>
              </a:extLst>
            </p:cNvPr>
            <p:cNvPicPr>
              <a:picLocks noChangeAspect="1"/>
            </p:cNvPicPr>
            <p:nvPr/>
          </p:nvPicPr>
          <p:blipFill>
            <a:blip r:embed="rId6">
              <a:clrChange>
                <a:clrFrom>
                  <a:srgbClr val="FFFFFF"/>
                </a:clrFrom>
                <a:clrTo>
                  <a:srgbClr val="FFFFFF">
                    <a:alpha val="0"/>
                  </a:srgbClr>
                </a:clrTo>
              </a:clrChange>
            </a:blip>
            <a:srcRect r="67354"/>
            <a:stretch/>
          </p:blipFill>
          <p:spPr>
            <a:xfrm>
              <a:off x="4143884" y="3446061"/>
              <a:ext cx="1807961" cy="838835"/>
            </a:xfrm>
            <a:prstGeom prst="rect">
              <a:avLst/>
            </a:prstGeom>
          </p:spPr>
        </p:pic>
      </p:grpSp>
      <p:cxnSp>
        <p:nvCxnSpPr>
          <p:cNvPr id="18" name="Straight Connector 17">
            <a:extLst>
              <a:ext uri="{FF2B5EF4-FFF2-40B4-BE49-F238E27FC236}">
                <a16:creationId xmlns:a16="http://schemas.microsoft.com/office/drawing/2014/main" id="{871A58B2-D3B9-CDC4-030D-11CCD4F62D50}"/>
              </a:ext>
            </a:extLst>
          </p:cNvPr>
          <p:cNvCxnSpPr>
            <a:cxnSpLocks/>
          </p:cNvCxnSpPr>
          <p:nvPr/>
        </p:nvCxnSpPr>
        <p:spPr>
          <a:xfrm>
            <a:off x="5675678" y="1672487"/>
            <a:ext cx="0" cy="5087419"/>
          </a:xfrm>
          <a:prstGeom prst="line">
            <a:avLst/>
          </a:prstGeom>
          <a:ln w="28575">
            <a:solidFill>
              <a:schemeClr val="bg1">
                <a:lumMod val="65000"/>
              </a:schemeClr>
            </a:solidFill>
          </a:ln>
        </p:spPr>
        <p:style>
          <a:lnRef idx="1">
            <a:schemeClr val="accent4"/>
          </a:lnRef>
          <a:fillRef idx="0">
            <a:schemeClr val="accent4"/>
          </a:fillRef>
          <a:effectRef idx="0">
            <a:schemeClr val="accent4"/>
          </a:effectRef>
          <a:fontRef idx="minor">
            <a:schemeClr val="tx1"/>
          </a:fontRef>
        </p:style>
      </p:cxnSp>
      <p:sp>
        <p:nvSpPr>
          <p:cNvPr id="21" name="Content Placeholder 5">
            <a:extLst>
              <a:ext uri="{FF2B5EF4-FFF2-40B4-BE49-F238E27FC236}">
                <a16:creationId xmlns:a16="http://schemas.microsoft.com/office/drawing/2014/main" id="{BC8CD0EC-DD3C-D477-7C52-AA63C3F85499}"/>
              </a:ext>
            </a:extLst>
          </p:cNvPr>
          <p:cNvSpPr txBox="1">
            <a:spLocks/>
          </p:cNvSpPr>
          <p:nvPr/>
        </p:nvSpPr>
        <p:spPr>
          <a:xfrm>
            <a:off x="7804767" y="3363941"/>
            <a:ext cx="4305948" cy="754602"/>
          </a:xfrm>
          <a:prstGeom prst="rect">
            <a:avLst/>
          </a:prstGeom>
        </p:spPr>
        <p:txBody>
          <a:bodyPr vert="horz" lIns="0" tIns="0" rIns="0" bIns="0" rtlCol="0" anchor="ctr" anchorCtr="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Segoe UI Black"/>
                <a:ea typeface="Roboto" panose="02000000000000000000" pitchFamily="2" charset="0"/>
                <a:cs typeface="Arial" panose="020B0604020202020204" pitchFamily="34" charset="0"/>
              </a:rPr>
              <a:t>Cancer Drivers in Iowa</a:t>
            </a:r>
          </a:p>
        </p:txBody>
      </p:sp>
      <p:sp>
        <p:nvSpPr>
          <p:cNvPr id="24" name="TextBox 23">
            <a:extLst>
              <a:ext uri="{FF2B5EF4-FFF2-40B4-BE49-F238E27FC236}">
                <a16:creationId xmlns:a16="http://schemas.microsoft.com/office/drawing/2014/main" id="{AA56F092-36C0-FA18-0D91-9C9E0ADCBABC}"/>
              </a:ext>
            </a:extLst>
          </p:cNvPr>
          <p:cNvSpPr txBox="1"/>
          <p:nvPr/>
        </p:nvSpPr>
        <p:spPr>
          <a:xfrm>
            <a:off x="7723487" y="3992653"/>
            <a:ext cx="4305949" cy="26237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rPr>
              <a:t>Governor Reynolds and the legislature passed Senate File 647, which created a collaborative project with Iowa Health and Human Services and the University of Iowa College of Public Health to examine the factors behind the rise in cancer rates in Iowa.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Semibold"/>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hlinkClick r:id="rId7"/>
              </a:rPr>
              <a:t>https://iphprp.org/cancer-drivers-in-iowa/</a:t>
            </a:r>
            <a:endParaRPr kumimoji="0" lang="en-US" sz="1600" b="0" i="0" u="none" strike="noStrike" kern="1200" cap="none" spc="0" normalizeH="0" baseline="0" noProof="0">
              <a:ln>
                <a:noFill/>
              </a:ln>
              <a:solidFill>
                <a:prstClr val="black"/>
              </a:solidFill>
              <a:effectLst/>
              <a:uLnTx/>
              <a:uFillTx/>
              <a:latin typeface="Segoe UI Semibold"/>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mn-cs"/>
                <a:hlinkClick r:id="rId8"/>
              </a:rPr>
              <a:t>Interim Findings Report</a:t>
            </a:r>
            <a:r>
              <a:rPr kumimoji="0" lang="en-US" sz="1600" b="0" i="0" u="none" strike="noStrike" kern="1200" cap="none" spc="0" normalizeH="0" baseline="0" noProof="0">
                <a:ln>
                  <a:noFill/>
                </a:ln>
                <a:solidFill>
                  <a:prstClr val="black"/>
                </a:solidFill>
                <a:effectLst/>
                <a:uLnTx/>
                <a:uFillTx/>
                <a:latin typeface="Segoe UI Semibold"/>
                <a:ea typeface="+mn-ea"/>
                <a:cs typeface="+mn-cs"/>
              </a:rPr>
              <a:t>  </a:t>
            </a:r>
          </a:p>
        </p:txBody>
      </p:sp>
      <p:cxnSp>
        <p:nvCxnSpPr>
          <p:cNvPr id="25" name="Straight Connector 24">
            <a:extLst>
              <a:ext uri="{FF2B5EF4-FFF2-40B4-BE49-F238E27FC236}">
                <a16:creationId xmlns:a16="http://schemas.microsoft.com/office/drawing/2014/main" id="{C3289842-357F-F65E-3DC0-90DBE76F6EB2}"/>
              </a:ext>
            </a:extLst>
          </p:cNvPr>
          <p:cNvCxnSpPr>
            <a:cxnSpLocks/>
          </p:cNvCxnSpPr>
          <p:nvPr/>
        </p:nvCxnSpPr>
        <p:spPr>
          <a:xfrm>
            <a:off x="5797599" y="3331443"/>
            <a:ext cx="6202866" cy="0"/>
          </a:xfrm>
          <a:prstGeom prst="line">
            <a:avLst/>
          </a:prstGeom>
          <a:ln w="28575">
            <a:solidFill>
              <a:schemeClr val="bg1">
                <a:lumMod val="65000"/>
              </a:schemeClr>
            </a:solidFill>
          </a:ln>
        </p:spPr>
        <p:style>
          <a:lnRef idx="1">
            <a:schemeClr val="accent4"/>
          </a:lnRef>
          <a:fillRef idx="0">
            <a:schemeClr val="accent4"/>
          </a:fillRef>
          <a:effectRef idx="0">
            <a:schemeClr val="accent4"/>
          </a:effectRef>
          <a:fontRef idx="minor">
            <a:schemeClr val="tx1"/>
          </a:fontRef>
        </p:style>
      </p:cxnSp>
      <p:pic>
        <p:nvPicPr>
          <p:cNvPr id="1040" name="Picture 16" descr="HHS Extends Payments for CCMS License - Iowa CCR&amp;R">
            <a:extLst>
              <a:ext uri="{FF2B5EF4-FFF2-40B4-BE49-F238E27FC236}">
                <a16:creationId xmlns:a16="http://schemas.microsoft.com/office/drawing/2014/main" id="{3B05D52D-D8D3-C5CE-AEB9-B1EF2CD4A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3347" y="3986930"/>
            <a:ext cx="1527962"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ick to download a PNG of the stacked version of the University of Iowa College of Public Health logo on a transparent background, suitable for use on a white or light-colored background.">
            <a:extLst>
              <a:ext uri="{FF2B5EF4-FFF2-40B4-BE49-F238E27FC236}">
                <a16:creationId xmlns:a16="http://schemas.microsoft.com/office/drawing/2014/main" id="{CC2EC9CD-1CB6-C8B7-12AB-C53E8B3204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2343" y="5325101"/>
            <a:ext cx="1554480" cy="66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818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DBA8-1208-3D92-7647-ADFE13DB8434}"/>
              </a:ext>
            </a:extLst>
          </p:cNvPr>
          <p:cNvSpPr>
            <a:spLocks noGrp="1"/>
          </p:cNvSpPr>
          <p:nvPr>
            <p:ph type="title"/>
          </p:nvPr>
        </p:nvSpPr>
        <p:spPr/>
        <p:txBody>
          <a:bodyPr vert="horz" lIns="91440" tIns="45720" rIns="91440" bIns="45720" rtlCol="0" anchor="b">
            <a:normAutofit/>
          </a:bodyPr>
          <a:lstStyle/>
          <a:p>
            <a:r>
              <a:rPr lang="en-US" sz="3800">
                <a:latin typeface="Segoe UI Black" panose="020B0A02040204020203" pitchFamily="34" charset="0"/>
                <a:ea typeface="Segoe UI Black" panose="020B0A02040204020203" pitchFamily="34" charset="0"/>
                <a:cs typeface="+mj-cs"/>
              </a:rPr>
              <a:t>Main Takeaways</a:t>
            </a:r>
          </a:p>
        </p:txBody>
      </p:sp>
      <p:sp>
        <p:nvSpPr>
          <p:cNvPr id="20" name="TextBox 19">
            <a:extLst>
              <a:ext uri="{FF2B5EF4-FFF2-40B4-BE49-F238E27FC236}">
                <a16:creationId xmlns:a16="http://schemas.microsoft.com/office/drawing/2014/main" id="{6A5928B1-295F-9F5B-3D08-D03C22C23E32}"/>
              </a:ext>
            </a:extLst>
          </p:cNvPr>
          <p:cNvSpPr txBox="1"/>
          <p:nvPr/>
        </p:nvSpPr>
        <p:spPr>
          <a:xfrm>
            <a:off x="253417" y="1903313"/>
            <a:ext cx="2351560" cy="3474720"/>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0" vert="horz" wrap="square" lIns="0" tIns="91440" rIns="0" bIns="91440" numCol="1" spcCol="1270" anchor="ctr" anchorCtr="0">
            <a:noAutofit/>
          </a:bodyPr>
          <a:lstStyle/>
          <a:p>
            <a:pPr marL="0" marR="0" lvl="1" indent="0" algn="ctr" defTabSz="549189" rtl="0" eaLnBrk="1" fontAlgn="auto" latinLnBrk="0" hangingPunct="1">
              <a:lnSpc>
                <a:spcPct val="114000"/>
              </a:lnSpc>
              <a:spcBef>
                <a:spcPct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Cancer</a:t>
            </a: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is an </a:t>
            </a:r>
            <a:r>
              <a:rPr kumimoji="0" lang="en-US" sz="22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important health issue </a:t>
            </a: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facing your county. </a:t>
            </a:r>
          </a:p>
        </p:txBody>
      </p:sp>
      <p:sp>
        <p:nvSpPr>
          <p:cNvPr id="18" name="TextBox 17">
            <a:extLst>
              <a:ext uri="{FF2B5EF4-FFF2-40B4-BE49-F238E27FC236}">
                <a16:creationId xmlns:a16="http://schemas.microsoft.com/office/drawing/2014/main" id="{5E9A068A-C165-C88F-E531-E9CAC5A1337B}"/>
              </a:ext>
            </a:extLst>
          </p:cNvPr>
          <p:cNvSpPr txBox="1"/>
          <p:nvPr/>
        </p:nvSpPr>
        <p:spPr>
          <a:xfrm>
            <a:off x="2851013" y="1903313"/>
            <a:ext cx="2570361" cy="3474720"/>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0" vert="horz" wrap="square" lIns="91440" tIns="91440" rIns="91440" bIns="91440" numCol="1" spcCol="1270" anchor="ctr" anchorCtr="0">
            <a:noAutofit/>
          </a:bodyPr>
          <a:lstStyle/>
          <a:p>
            <a:pPr marL="0" marR="0" lvl="1" indent="0" algn="ctr" defTabSz="637235" rtl="0" eaLnBrk="1" fontAlgn="auto" latinLnBrk="0" hangingPunct="1">
              <a:lnSpc>
                <a:spcPct val="114000"/>
              </a:lnSpc>
              <a:spcBef>
                <a:spcPct val="0"/>
              </a:spcBef>
              <a:spcAft>
                <a:spcPts val="120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UI Semibold"/>
                <a:ea typeface="+mn-ea"/>
                <a:cs typeface="Segoe UI Semibold"/>
              </a:rPr>
              <a:t>There are proven ways to </a:t>
            </a:r>
            <a:r>
              <a:rPr kumimoji="0" lang="en-US" sz="2200" b="1" i="0" u="none" strike="noStrike" kern="1200" cap="none" spc="0" normalizeH="0" baseline="0" noProof="0">
                <a:ln>
                  <a:noFill/>
                </a:ln>
                <a:solidFill>
                  <a:prstClr val="black"/>
                </a:solidFill>
                <a:effectLst/>
                <a:uLnTx/>
                <a:uFillTx/>
                <a:latin typeface="Segoe UI Semibold"/>
                <a:ea typeface="+mn-ea"/>
                <a:cs typeface="Segoe UI Semibold"/>
              </a:rPr>
              <a:t>prevent cancer &amp; find it early. </a:t>
            </a:r>
            <a:endParaRPr kumimoji="0" lang="en-US" sz="2100" b="0" i="0" u="none" strike="noStrike" kern="1200" cap="none" spc="0" normalizeH="0" baseline="0" noProof="0">
              <a:ln>
                <a:noFill/>
              </a:ln>
              <a:solidFill>
                <a:prstClr val="black"/>
              </a:solidFill>
              <a:effectLst/>
              <a:uLnTx/>
              <a:uFillTx/>
              <a:latin typeface="Segoe UI Semibold"/>
              <a:ea typeface="+mn-ea"/>
              <a:cs typeface="Segoe UI Semibold"/>
            </a:endParaRPr>
          </a:p>
          <a:p>
            <a:pPr marL="0" marR="0" lvl="1" indent="0" algn="ctr" defTabSz="637235" rtl="0" eaLnBrk="1" fontAlgn="auto" latinLnBrk="0" hangingPunct="1">
              <a:lnSpc>
                <a:spcPct val="113999"/>
              </a:lnSpc>
              <a:spcBef>
                <a:spcPct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UI Semibold"/>
                <a:ea typeface="+mn-ea"/>
                <a:cs typeface="Segoe UI Semibold"/>
              </a:rPr>
              <a:t>You can avoid risk factors and get screened. </a:t>
            </a:r>
            <a:endParaRPr kumimoji="0" lang="en-US" sz="2100" b="0" i="0" u="none" strike="noStrike" kern="1200" cap="none" spc="0" normalizeH="0" baseline="0" noProof="0">
              <a:ln>
                <a:noFill/>
              </a:ln>
              <a:solidFill>
                <a:prstClr val="black"/>
              </a:solidFill>
              <a:effectLst/>
              <a:uLnTx/>
              <a:uFillTx/>
              <a:latin typeface="Segoe UI Semibold"/>
              <a:ea typeface="+mn-ea"/>
              <a:cs typeface="Segoe UI Semibold"/>
            </a:endParaRPr>
          </a:p>
        </p:txBody>
      </p:sp>
      <p:sp>
        <p:nvSpPr>
          <p:cNvPr id="16" name="TextBox 15">
            <a:extLst>
              <a:ext uri="{FF2B5EF4-FFF2-40B4-BE49-F238E27FC236}">
                <a16:creationId xmlns:a16="http://schemas.microsoft.com/office/drawing/2014/main" id="{5F5934C0-DB1E-2D9B-D3A3-AF67ED4F1D8C}"/>
              </a:ext>
            </a:extLst>
          </p:cNvPr>
          <p:cNvSpPr txBox="1"/>
          <p:nvPr/>
        </p:nvSpPr>
        <p:spPr>
          <a:xfrm>
            <a:off x="8717554" y="1903313"/>
            <a:ext cx="3215910" cy="3474720"/>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0" vert="horz" wrap="square" lIns="91440" tIns="91440" rIns="91440" bIns="91440" numCol="1" spcCol="1270" anchor="ctr" anchorCtr="0">
            <a:noAutofit/>
          </a:bodyPr>
          <a:lstStyle/>
          <a:p>
            <a:pPr marL="0" marR="0" lvl="0" indent="0" algn="ctr" defTabSz="1027328" rtl="0" eaLnBrk="1" fontAlgn="auto" latinLnBrk="0" hangingPunct="1">
              <a:lnSpc>
                <a:spcPct val="100000"/>
              </a:lnSpc>
              <a:spcBef>
                <a:spcPct val="0"/>
              </a:spcBef>
              <a:spcAft>
                <a:spcPct val="35000"/>
              </a:spcAft>
              <a:buClrTx/>
              <a:buSzTx/>
              <a:buFontTx/>
              <a:buNone/>
              <a:tabLst/>
              <a:defRPr/>
            </a:pPr>
            <a:r>
              <a:rPr kumimoji="0" lang="en-US" sz="22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Policy</a:t>
            </a: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 changes at the local and state levels can have a huge impact! </a:t>
            </a:r>
          </a:p>
          <a:p>
            <a:pPr marL="0" marR="0" lvl="0" indent="0" algn="ctr" defTabSz="1027328" rtl="0" eaLnBrk="1" fontAlgn="auto" latinLnBrk="0" hangingPunct="1">
              <a:lnSpc>
                <a:spcPct val="100000"/>
              </a:lnSpc>
              <a:spcBef>
                <a:spcPct val="0"/>
              </a:spcBef>
              <a:spcAft>
                <a:spcPct val="3500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Please </a:t>
            </a:r>
            <a:r>
              <a:rPr kumimoji="0" lang="en-US" sz="22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communicate </a:t>
            </a: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your concerns &amp; needs </a:t>
            </a:r>
            <a:r>
              <a:rPr kumimoji="0" lang="en-US" sz="22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with your state representatives and local policymakers.</a:t>
            </a:r>
            <a:endPar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6" name="TextBox 5">
            <a:extLst>
              <a:ext uri="{FF2B5EF4-FFF2-40B4-BE49-F238E27FC236}">
                <a16:creationId xmlns:a16="http://schemas.microsoft.com/office/drawing/2014/main" id="{18FF79D5-709B-FECC-9A41-C9F940128CE3}"/>
              </a:ext>
            </a:extLst>
          </p:cNvPr>
          <p:cNvSpPr txBox="1"/>
          <p:nvPr/>
        </p:nvSpPr>
        <p:spPr>
          <a:xfrm>
            <a:off x="127406" y="5642421"/>
            <a:ext cx="11907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This is only the first step.</a:t>
            </a: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 name="TextBox 6">
            <a:extLst>
              <a:ext uri="{FF2B5EF4-FFF2-40B4-BE49-F238E27FC236}">
                <a16:creationId xmlns:a16="http://schemas.microsoft.com/office/drawing/2014/main" id="{12C79B69-3674-382F-4F08-3BDCBF33D0A3}"/>
              </a:ext>
            </a:extLst>
          </p:cNvPr>
          <p:cNvSpPr txBox="1"/>
          <p:nvPr/>
        </p:nvSpPr>
        <p:spPr>
          <a:xfrm>
            <a:off x="5667410" y="1903313"/>
            <a:ext cx="2804108" cy="3474720"/>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0" vert="horz" wrap="square" lIns="91440" tIns="91440" rIns="91440" bIns="91440" numCol="1" spcCol="1270" anchor="ctr" anchorCtr="0">
            <a:noAutofit/>
          </a:bodyPr>
          <a:lstStyle/>
          <a:p>
            <a:pPr marL="0" marR="0" lvl="1" indent="0" algn="ctr" defTabSz="637235" rtl="0" eaLnBrk="1" fontAlgn="auto" latinLnBrk="0" hangingPunct="1">
              <a:lnSpc>
                <a:spcPct val="114000"/>
              </a:lnSpc>
              <a:spcBef>
                <a:spcPct val="0"/>
              </a:spcBef>
              <a:spcAft>
                <a:spcPct val="15000"/>
              </a:spcAft>
              <a:buClrTx/>
              <a:buSzTx/>
              <a:buFontTx/>
              <a:buNone/>
              <a:tabLst/>
              <a:defRPr/>
            </a:pPr>
            <a:r>
              <a:rPr kumimoji="0" lang="en-US" sz="2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Iowa has a strong Cancer Plan, resources, &amp; organizations to help fight cancer.</a:t>
            </a:r>
          </a:p>
        </p:txBody>
      </p:sp>
    </p:spTree>
    <p:extLst>
      <p:ext uri="{BB962C8B-B14F-4D97-AF65-F5344CB8AC3E}">
        <p14:creationId xmlns:p14="http://schemas.microsoft.com/office/powerpoint/2010/main" val="3984908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9CDA-D2F5-ACE5-B79F-1AE71C2EB378}"/>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14CE86E5-26B2-B5ED-9E34-7CAC97D1F1FE}"/>
              </a:ext>
            </a:extLst>
          </p:cNvPr>
          <p:cNvSpPr>
            <a:spLocks noGrp="1"/>
          </p:cNvSpPr>
          <p:nvPr>
            <p:ph type="title"/>
          </p:nvPr>
        </p:nvSpPr>
        <p:spPr/>
        <p:txBody>
          <a:bodyPr/>
          <a:lstStyle/>
          <a:p>
            <a:r>
              <a:rPr lang="en-US">
                <a:latin typeface="+mj-lt"/>
              </a:rPr>
              <a:t>Every community is different</a:t>
            </a:r>
          </a:p>
        </p:txBody>
      </p:sp>
      <p:sp>
        <p:nvSpPr>
          <p:cNvPr id="19" name="Content Placeholder 18">
            <a:extLst>
              <a:ext uri="{FF2B5EF4-FFF2-40B4-BE49-F238E27FC236}">
                <a16:creationId xmlns:a16="http://schemas.microsoft.com/office/drawing/2014/main" id="{6B493113-5DA1-46EF-8DB0-7F208E22C6C6}"/>
              </a:ext>
            </a:extLst>
          </p:cNvPr>
          <p:cNvSpPr>
            <a:spLocks noGrp="1"/>
          </p:cNvSpPr>
          <p:nvPr>
            <p:ph idx="1"/>
          </p:nvPr>
        </p:nvSpPr>
        <p:spPr/>
        <p:txBody>
          <a:bodyPr anchor="ctr">
            <a:normAutofit/>
          </a:bodyPr>
          <a:lstStyle/>
          <a:p>
            <a:pPr>
              <a:lnSpc>
                <a:spcPct val="120000"/>
              </a:lnSpc>
            </a:pPr>
            <a:r>
              <a:rPr lang="en-US">
                <a:solidFill>
                  <a:schemeClr val="accent1">
                    <a:lumMod val="75000"/>
                  </a:schemeClr>
                </a:solidFill>
                <a:latin typeface="+mj-lt"/>
              </a:rPr>
              <a:t>Your expertise is key</a:t>
            </a:r>
          </a:p>
        </p:txBody>
      </p:sp>
      <p:sp>
        <p:nvSpPr>
          <p:cNvPr id="2" name="Content Placeholder 1">
            <a:extLst>
              <a:ext uri="{FF2B5EF4-FFF2-40B4-BE49-F238E27FC236}">
                <a16:creationId xmlns:a16="http://schemas.microsoft.com/office/drawing/2014/main" id="{AEC75AC1-5685-B32E-D7FF-5D85563C7348}"/>
              </a:ext>
            </a:extLst>
          </p:cNvPr>
          <p:cNvSpPr>
            <a:spLocks noGrp="1"/>
          </p:cNvSpPr>
          <p:nvPr>
            <p:ph idx="10"/>
          </p:nvPr>
        </p:nvSpPr>
        <p:spPr>
          <a:xfrm>
            <a:off x="952500" y="2674398"/>
            <a:ext cx="3305716" cy="3494754"/>
          </a:xfrm>
        </p:spPr>
        <p:txBody>
          <a:bodyPr>
            <a:normAutofit/>
          </a:bodyPr>
          <a:lstStyle/>
          <a:p>
            <a:pPr>
              <a:lnSpc>
                <a:spcPct val="110000"/>
              </a:lnSpc>
            </a:pPr>
            <a:r>
              <a:rPr lang="en-US" b="1">
                <a:latin typeface="+mj-lt"/>
              </a:rPr>
              <a:t>Your expertise </a:t>
            </a:r>
            <a:r>
              <a:rPr lang="en-US">
                <a:latin typeface="+mn-lt"/>
              </a:rPr>
              <a:t>as community members and leaders and local policy makers </a:t>
            </a:r>
            <a:r>
              <a:rPr lang="en-US">
                <a:latin typeface="+mj-lt"/>
              </a:rPr>
              <a:t>is key to answering the question of what to do next</a:t>
            </a:r>
            <a:r>
              <a:rPr lang="en-US">
                <a:latin typeface="+mn-lt"/>
              </a:rPr>
              <a:t>. </a:t>
            </a:r>
          </a:p>
          <a:p>
            <a:pPr>
              <a:lnSpc>
                <a:spcPct val="110000"/>
              </a:lnSpc>
            </a:pPr>
            <a:r>
              <a:rPr lang="en-US" i="1">
                <a:latin typeface="+mn-lt"/>
              </a:rPr>
              <a:t>You know best what your community needs and what will work.</a:t>
            </a:r>
          </a:p>
          <a:p>
            <a:pPr>
              <a:lnSpc>
                <a:spcPct val="110000"/>
              </a:lnSpc>
            </a:pPr>
            <a:endParaRPr lang="en-US"/>
          </a:p>
        </p:txBody>
      </p:sp>
      <p:sp>
        <p:nvSpPr>
          <p:cNvPr id="3" name="Content Placeholder 2">
            <a:extLst>
              <a:ext uri="{FF2B5EF4-FFF2-40B4-BE49-F238E27FC236}">
                <a16:creationId xmlns:a16="http://schemas.microsoft.com/office/drawing/2014/main" id="{83B3D6A4-1D51-B773-22C0-C9701745B7EA}"/>
              </a:ext>
            </a:extLst>
          </p:cNvPr>
          <p:cNvSpPr>
            <a:spLocks noGrp="1"/>
          </p:cNvSpPr>
          <p:nvPr>
            <p:ph idx="11"/>
          </p:nvPr>
        </p:nvSpPr>
        <p:spPr/>
        <p:txBody>
          <a:bodyPr anchor="ctr"/>
          <a:lstStyle/>
          <a:p>
            <a:r>
              <a:rPr lang="en-US">
                <a:solidFill>
                  <a:schemeClr val="accent1">
                    <a:lumMod val="75000"/>
                  </a:schemeClr>
                </a:solidFill>
                <a:latin typeface="+mj-lt"/>
              </a:rPr>
              <a:t>Cancer control partners can help</a:t>
            </a:r>
            <a:endParaRPr lang="en-US">
              <a:solidFill>
                <a:schemeClr val="accent1">
                  <a:lumMod val="75000"/>
                </a:schemeClr>
              </a:solidFill>
            </a:endParaRPr>
          </a:p>
        </p:txBody>
      </p:sp>
      <p:sp>
        <p:nvSpPr>
          <p:cNvPr id="4" name="Content Placeholder 3">
            <a:extLst>
              <a:ext uri="{FF2B5EF4-FFF2-40B4-BE49-F238E27FC236}">
                <a16:creationId xmlns:a16="http://schemas.microsoft.com/office/drawing/2014/main" id="{E29889C0-6B1C-8969-2698-400C5C8E9F1F}"/>
              </a:ext>
            </a:extLst>
          </p:cNvPr>
          <p:cNvSpPr>
            <a:spLocks noGrp="1"/>
          </p:cNvSpPr>
          <p:nvPr>
            <p:ph idx="12"/>
          </p:nvPr>
        </p:nvSpPr>
        <p:spPr>
          <a:xfrm>
            <a:off x="4616386" y="2674396"/>
            <a:ext cx="3088958" cy="3656826"/>
          </a:xfrm>
        </p:spPr>
        <p:txBody>
          <a:bodyPr/>
          <a:lstStyle/>
          <a:p>
            <a:pPr>
              <a:lnSpc>
                <a:spcPct val="110000"/>
              </a:lnSpc>
              <a:spcBef>
                <a:spcPts val="0"/>
              </a:spcBef>
            </a:pPr>
            <a:r>
              <a:rPr lang="en-US">
                <a:latin typeface="+mj-lt"/>
              </a:rPr>
              <a:t>Cancer control partners can provide ideas, advise, and help find data, evidence, and other resources</a:t>
            </a:r>
            <a:r>
              <a:rPr lang="en-US">
                <a:latin typeface="+mn-lt"/>
              </a:rPr>
              <a:t>, but </a:t>
            </a:r>
            <a:r>
              <a:rPr lang="en-US" i="1">
                <a:latin typeface="+mn-lt"/>
              </a:rPr>
              <a:t>ultimately you are the experts</a:t>
            </a:r>
            <a:r>
              <a:rPr lang="en-US">
                <a:latin typeface="+mn-lt"/>
              </a:rPr>
              <a:t>.</a:t>
            </a:r>
          </a:p>
          <a:p>
            <a:pPr>
              <a:lnSpc>
                <a:spcPct val="110000"/>
              </a:lnSpc>
              <a:spcBef>
                <a:spcPts val="0"/>
              </a:spcBef>
            </a:pPr>
            <a:endParaRPr lang="en-US"/>
          </a:p>
        </p:txBody>
      </p:sp>
      <p:sp>
        <p:nvSpPr>
          <p:cNvPr id="5" name="Content Placeholder 4">
            <a:extLst>
              <a:ext uri="{FF2B5EF4-FFF2-40B4-BE49-F238E27FC236}">
                <a16:creationId xmlns:a16="http://schemas.microsoft.com/office/drawing/2014/main" id="{6B3C416A-83B9-7AB3-8644-4F7DFA0A068E}"/>
              </a:ext>
            </a:extLst>
          </p:cNvPr>
          <p:cNvSpPr>
            <a:spLocks noGrp="1"/>
          </p:cNvSpPr>
          <p:nvPr>
            <p:ph idx="13"/>
          </p:nvPr>
        </p:nvSpPr>
        <p:spPr>
          <a:xfrm>
            <a:off x="8063514" y="1686756"/>
            <a:ext cx="3933414" cy="754602"/>
          </a:xfrm>
        </p:spPr>
        <p:txBody>
          <a:bodyPr anchor="ctr">
            <a:normAutofit fontScale="85000" lnSpcReduction="10000"/>
          </a:bodyPr>
          <a:lstStyle/>
          <a:p>
            <a:r>
              <a:rPr lang="en-US">
                <a:solidFill>
                  <a:schemeClr val="accent1">
                    <a:lumMod val="75000"/>
                  </a:schemeClr>
                </a:solidFill>
                <a:latin typeface="+mj-lt"/>
              </a:rPr>
              <a:t>Take stock of the information presented today</a:t>
            </a:r>
            <a:endParaRPr lang="en-US">
              <a:solidFill>
                <a:schemeClr val="accent1">
                  <a:lumMod val="75000"/>
                </a:schemeClr>
              </a:solidFill>
            </a:endParaRPr>
          </a:p>
        </p:txBody>
      </p:sp>
      <p:sp>
        <p:nvSpPr>
          <p:cNvPr id="6" name="Content Placeholder 5">
            <a:extLst>
              <a:ext uri="{FF2B5EF4-FFF2-40B4-BE49-F238E27FC236}">
                <a16:creationId xmlns:a16="http://schemas.microsoft.com/office/drawing/2014/main" id="{A0C9A0CE-4506-EAAB-E827-5CE3ED8F2178}"/>
              </a:ext>
            </a:extLst>
          </p:cNvPr>
          <p:cNvSpPr>
            <a:spLocks noGrp="1"/>
          </p:cNvSpPr>
          <p:nvPr>
            <p:ph idx="14"/>
          </p:nvPr>
        </p:nvSpPr>
        <p:spPr>
          <a:xfrm>
            <a:off x="8063514" y="2674395"/>
            <a:ext cx="3750534" cy="3656827"/>
          </a:xfrm>
        </p:spPr>
        <p:txBody>
          <a:bodyPr>
            <a:normAutofit lnSpcReduction="10000"/>
          </a:bodyPr>
          <a:lstStyle/>
          <a:p>
            <a:pPr>
              <a:lnSpc>
                <a:spcPct val="110000"/>
              </a:lnSpc>
            </a:pPr>
            <a:r>
              <a:rPr lang="en-US">
                <a:latin typeface="+mn-lt"/>
              </a:rPr>
              <a:t>A good place to start is by </a:t>
            </a:r>
            <a:r>
              <a:rPr lang="en-US">
                <a:latin typeface="+mj-lt"/>
              </a:rPr>
              <a:t>taking stock of the information presented today </a:t>
            </a:r>
            <a:endParaRPr lang="en-US">
              <a:latin typeface="+mn-lt"/>
            </a:endParaRPr>
          </a:p>
          <a:p>
            <a:pPr marL="285750" indent="-285750">
              <a:lnSpc>
                <a:spcPct val="110000"/>
              </a:lnSpc>
              <a:buFont typeface="Arial" panose="020B0604020202020204" pitchFamily="34" charset="0"/>
              <a:buChar char="•"/>
            </a:pPr>
            <a:r>
              <a:rPr lang="en-US">
                <a:latin typeface="+mn-lt"/>
              </a:rPr>
              <a:t>Where are opportunities for change within your county, town, or organization?</a:t>
            </a:r>
          </a:p>
          <a:p>
            <a:pPr marL="285750" indent="-285750">
              <a:lnSpc>
                <a:spcPct val="110000"/>
              </a:lnSpc>
              <a:buFont typeface="Arial" panose="020B0604020202020204" pitchFamily="34" charset="0"/>
              <a:buChar char="•"/>
            </a:pPr>
            <a:r>
              <a:rPr lang="en-US">
                <a:latin typeface="+mn-lt"/>
              </a:rPr>
              <a:t>Use the Iowa Cancer Plan for inspiration. </a:t>
            </a:r>
          </a:p>
          <a:p>
            <a:pPr marL="285750" indent="-285750">
              <a:lnSpc>
                <a:spcPct val="110000"/>
              </a:lnSpc>
              <a:buFont typeface="Arial" panose="020B0604020202020204" pitchFamily="34" charset="0"/>
              <a:buChar char="•"/>
            </a:pPr>
            <a:r>
              <a:rPr lang="en-US">
                <a:latin typeface="+mn-lt"/>
              </a:rPr>
              <a:t>Reach out to the Iowa Cancer Consortium for partnership in moving forward.</a:t>
            </a:r>
          </a:p>
          <a:p>
            <a:pPr>
              <a:lnSpc>
                <a:spcPct val="110000"/>
              </a:lnSpc>
            </a:pPr>
            <a:endParaRPr lang="en-US"/>
          </a:p>
        </p:txBody>
      </p:sp>
    </p:spTree>
    <p:extLst>
      <p:ext uri="{BB962C8B-B14F-4D97-AF65-F5344CB8AC3E}">
        <p14:creationId xmlns:p14="http://schemas.microsoft.com/office/powerpoint/2010/main" val="217953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B4F6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9FA7FA-7249-AA85-3004-B2FC10D3826B}"/>
              </a:ext>
            </a:extLst>
          </p:cNvPr>
          <p:cNvSpPr/>
          <p:nvPr/>
        </p:nvSpPr>
        <p:spPr>
          <a:xfrm>
            <a:off x="3533775" y="3272620"/>
            <a:ext cx="2857500" cy="432605"/>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1" name="Rectangle 10">
            <a:extLst>
              <a:ext uri="{FF2B5EF4-FFF2-40B4-BE49-F238E27FC236}">
                <a16:creationId xmlns:a16="http://schemas.microsoft.com/office/drawing/2014/main" id="{19292CB6-7E70-B065-21A3-86AE4A229088}"/>
              </a:ext>
            </a:extLst>
          </p:cNvPr>
          <p:cNvSpPr/>
          <p:nvPr/>
        </p:nvSpPr>
        <p:spPr>
          <a:xfrm>
            <a:off x="581025" y="4895850"/>
            <a:ext cx="1009650" cy="1035727"/>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60506" y="793741"/>
            <a:ext cx="6726169" cy="2190749"/>
          </a:xfrm>
        </p:spPr>
        <p:txBody>
          <a:bodyPr>
            <a:normAutofit/>
          </a:bodyPr>
          <a:lstStyle/>
          <a:p>
            <a:r>
              <a:rPr lang="en-US" sz="7200">
                <a:latin typeface="Segoe UI Black" panose="020B0A02040204020203" pitchFamily="34" charset="0"/>
                <a:ea typeface="Segoe UI Black" panose="020B0A02040204020203" pitchFamily="34" charset="0"/>
              </a:rPr>
              <a:t>Thank you</a:t>
            </a:r>
            <a:br>
              <a:rPr lang="en-US" sz="7200">
                <a:latin typeface="Segoe UI Black" panose="020B0A02040204020203" pitchFamily="34" charset="0"/>
                <a:ea typeface="Segoe UI Black" panose="020B0A02040204020203" pitchFamily="34" charset="0"/>
              </a:rPr>
            </a:br>
            <a:r>
              <a:rPr lang="en-US" sz="7200">
                <a:latin typeface="Segoe UI Black" panose="020B0A02040204020203" pitchFamily="34" charset="0"/>
                <a:ea typeface="Segoe UI Black" panose="020B0A02040204020203" pitchFamily="34" charset="0"/>
              </a:rPr>
              <a:t>for attending!</a:t>
            </a:r>
          </a:p>
        </p:txBody>
      </p:sp>
      <p:pic>
        <p:nvPicPr>
          <p:cNvPr id="10" name="Picture 9">
            <a:extLst>
              <a:ext uri="{FF2B5EF4-FFF2-40B4-BE49-F238E27FC236}">
                <a16:creationId xmlns:a16="http://schemas.microsoft.com/office/drawing/2014/main" id="{2E26B381-B683-2B76-9C52-AF9BDA6BC463}"/>
              </a:ext>
            </a:extLst>
          </p:cNvPr>
          <p:cNvPicPr>
            <a:picLocks noChangeAspect="1"/>
          </p:cNvPicPr>
          <p:nvPr/>
        </p:nvPicPr>
        <p:blipFill>
          <a:blip r:embed="rId3"/>
          <a:stretch>
            <a:fillRect/>
          </a:stretch>
        </p:blipFill>
        <p:spPr>
          <a:xfrm>
            <a:off x="8118692" y="2350507"/>
            <a:ext cx="3563629" cy="3581070"/>
          </a:xfrm>
          <a:prstGeom prst="rect">
            <a:avLst/>
          </a:prstGeom>
        </p:spPr>
      </p:pic>
      <p:sp>
        <p:nvSpPr>
          <p:cNvPr id="6" name="TextBox 5">
            <a:extLst>
              <a:ext uri="{FF2B5EF4-FFF2-40B4-BE49-F238E27FC236}">
                <a16:creationId xmlns:a16="http://schemas.microsoft.com/office/drawing/2014/main" id="{F89C5AC1-EB82-758F-7949-BCB9EB9AFA25}"/>
              </a:ext>
            </a:extLst>
          </p:cNvPr>
          <p:cNvSpPr txBox="1"/>
          <p:nvPr/>
        </p:nvSpPr>
        <p:spPr>
          <a:xfrm>
            <a:off x="960506" y="3263879"/>
            <a:ext cx="5897494" cy="2761333"/>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Semibold"/>
                <a:ea typeface="+mn-ea"/>
                <a:cs typeface="+mn-cs"/>
              </a:rPr>
              <a:t>If you would like to </a:t>
            </a:r>
            <a:r>
              <a:rPr kumimoji="0" lang="en-US" sz="2200" b="0" i="0" u="none" strike="noStrike" kern="1200" cap="none" spc="0" normalizeH="0" baseline="0" noProof="0">
                <a:ln>
                  <a:noFill/>
                </a:ln>
                <a:solidFill>
                  <a:prstClr val="white"/>
                </a:solidFill>
                <a:effectLst/>
                <a:uLnTx/>
                <a:uFillTx/>
                <a:latin typeface="Segoe UI Black"/>
                <a:ea typeface="+mn-ea"/>
                <a:cs typeface="+mn-cs"/>
              </a:rPr>
              <a:t>share your thoughts </a:t>
            </a:r>
            <a:r>
              <a:rPr kumimoji="0" lang="en-US" sz="2200" b="0" i="0" u="none" strike="noStrike" kern="1200" cap="none" spc="0" normalizeH="0" baseline="0" noProof="0">
                <a:ln>
                  <a:noFill/>
                </a:ln>
                <a:solidFill>
                  <a:prstClr val="white"/>
                </a:solidFill>
                <a:effectLst/>
                <a:uLnTx/>
                <a:uFillTx/>
                <a:latin typeface="Segoe UI Semibold"/>
                <a:ea typeface="+mn-ea"/>
                <a:cs typeface="+mn-cs"/>
              </a:rPr>
              <a:t>on this meeting, please participate in our brief survey. The QR code will direct you to the survey.</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Segoe UI Semibold"/>
              <a:ea typeface="+mn-ea"/>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Segoe UI Semibold"/>
                <a:ea typeface="+mn-ea"/>
                <a:cs typeface="+mn-cs"/>
              </a:rPr>
              <a:t>This brief survey should take no more than 5-10 minutes of your time.</a:t>
            </a:r>
          </a:p>
        </p:txBody>
      </p:sp>
    </p:spTree>
    <p:extLst>
      <p:ext uri="{BB962C8B-B14F-4D97-AF65-F5344CB8AC3E}">
        <p14:creationId xmlns:p14="http://schemas.microsoft.com/office/powerpoint/2010/main" val="98536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4" descr="Slide 5_Map">
            <a:extLst>
              <a:ext uri="{FF2B5EF4-FFF2-40B4-BE49-F238E27FC236}">
                <a16:creationId xmlns:a16="http://schemas.microsoft.com/office/drawing/2014/main" id="{536172DF-2D45-49F5-9BC3-AA9263BC8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523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458E-506D-C1FC-3BC7-A50105CF654E}"/>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85C1A34-8E5B-B556-1431-F7A72BD2F61D}"/>
              </a:ext>
            </a:extLst>
          </p:cNvPr>
          <p:cNvSpPr/>
          <p:nvPr/>
        </p:nvSpPr>
        <p:spPr>
          <a:xfrm>
            <a:off x="8318501" y="1534818"/>
            <a:ext cx="1727199"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BC4581C8-705E-A184-C5DC-47F3C563A926}"/>
              </a:ext>
            </a:extLst>
          </p:cNvPr>
          <p:cNvSpPr/>
          <p:nvPr/>
        </p:nvSpPr>
        <p:spPr>
          <a:xfrm>
            <a:off x="3924301" y="1534818"/>
            <a:ext cx="4064000" cy="319382"/>
          </a:xfrm>
          <a:prstGeom prst="rect">
            <a:avLst/>
          </a:prstGeom>
          <a:solidFill>
            <a:srgbClr val="00B1B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TextBox 13">
            <a:extLst>
              <a:ext uri="{FF2B5EF4-FFF2-40B4-BE49-F238E27FC236}">
                <a16:creationId xmlns:a16="http://schemas.microsoft.com/office/drawing/2014/main" id="{5DE2F429-7705-CDE5-8058-875742AA70AD}"/>
              </a:ext>
            </a:extLst>
          </p:cNvPr>
          <p:cNvSpPr txBox="1"/>
          <p:nvPr/>
        </p:nvSpPr>
        <p:spPr>
          <a:xfrm>
            <a:off x="950321" y="1400754"/>
            <a:ext cx="11016562" cy="103329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Segoe UI Semibold" panose="020B0702040204020203" pitchFamily="34" charset="0"/>
              </a:rPr>
              <a:t>Goal: </a:t>
            </a: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to enhance community engagement &amp; education around cancer prevention and control across all of Iowa’s 99 counties. </a:t>
            </a:r>
          </a:p>
        </p:txBody>
      </p:sp>
      <p:sp>
        <p:nvSpPr>
          <p:cNvPr id="2" name="Title 1">
            <a:extLst>
              <a:ext uri="{FF2B5EF4-FFF2-40B4-BE49-F238E27FC236}">
                <a16:creationId xmlns:a16="http://schemas.microsoft.com/office/drawing/2014/main" id="{8F86C287-414C-2706-3658-FF5EA18E8B09}"/>
              </a:ext>
            </a:extLst>
          </p:cNvPr>
          <p:cNvSpPr txBox="1">
            <a:spLocks/>
          </p:cNvSpPr>
          <p:nvPr/>
        </p:nvSpPr>
        <p:spPr>
          <a:xfrm>
            <a:off x="952499" y="526777"/>
            <a:ext cx="10287001" cy="869089"/>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Roboto" panose="02000000000000000000" pitchFamily="2" charset="0"/>
              </a:rPr>
              <a:t>About the Project</a:t>
            </a:r>
          </a:p>
        </p:txBody>
      </p:sp>
      <p:sp>
        <p:nvSpPr>
          <p:cNvPr id="4" name="Content Placeholder 5">
            <a:extLst>
              <a:ext uri="{FF2B5EF4-FFF2-40B4-BE49-F238E27FC236}">
                <a16:creationId xmlns:a16="http://schemas.microsoft.com/office/drawing/2014/main" id="{56465CB4-8081-90DC-4142-8090D54D5D46}"/>
              </a:ext>
            </a:extLst>
          </p:cNvPr>
          <p:cNvSpPr txBox="1">
            <a:spLocks/>
          </p:cNvSpPr>
          <p:nvPr/>
        </p:nvSpPr>
        <p:spPr>
          <a:xfrm>
            <a:off x="352870" y="4718122"/>
            <a:ext cx="3444437" cy="105246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Present county-specific cancer data</a:t>
            </a:r>
          </a:p>
        </p:txBody>
      </p:sp>
      <p:sp>
        <p:nvSpPr>
          <p:cNvPr id="5" name="Content Placeholder 7">
            <a:extLst>
              <a:ext uri="{FF2B5EF4-FFF2-40B4-BE49-F238E27FC236}">
                <a16:creationId xmlns:a16="http://schemas.microsoft.com/office/drawing/2014/main" id="{1085222B-BCB8-2AA1-53CE-8BBA1498B44E}"/>
              </a:ext>
            </a:extLst>
          </p:cNvPr>
          <p:cNvSpPr txBox="1">
            <a:spLocks/>
          </p:cNvSpPr>
          <p:nvPr/>
        </p:nvSpPr>
        <p:spPr>
          <a:xfrm>
            <a:off x="4112974" y="4720977"/>
            <a:ext cx="1601504" cy="105246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Listen</a:t>
            </a:r>
          </a:p>
        </p:txBody>
      </p:sp>
      <p:sp>
        <p:nvSpPr>
          <p:cNvPr id="6" name="Content Placeholder 9">
            <a:extLst>
              <a:ext uri="{FF2B5EF4-FFF2-40B4-BE49-F238E27FC236}">
                <a16:creationId xmlns:a16="http://schemas.microsoft.com/office/drawing/2014/main" id="{9A169FDB-9315-867A-1975-7ADEC00B124D}"/>
              </a:ext>
            </a:extLst>
          </p:cNvPr>
          <p:cNvSpPr txBox="1">
            <a:spLocks/>
          </p:cNvSpPr>
          <p:nvPr/>
        </p:nvSpPr>
        <p:spPr>
          <a:xfrm>
            <a:off x="6736130" y="4718122"/>
            <a:ext cx="2032465" cy="106143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Provide Resources</a:t>
            </a:r>
          </a:p>
        </p:txBody>
      </p:sp>
      <p:sp>
        <p:nvSpPr>
          <p:cNvPr id="7" name="Content Placeholder 11">
            <a:extLst>
              <a:ext uri="{FF2B5EF4-FFF2-40B4-BE49-F238E27FC236}">
                <a16:creationId xmlns:a16="http://schemas.microsoft.com/office/drawing/2014/main" id="{BDE37EBD-0B59-14D1-37D4-48B79DF64447}"/>
              </a:ext>
            </a:extLst>
          </p:cNvPr>
          <p:cNvSpPr txBox="1">
            <a:spLocks/>
          </p:cNvSpPr>
          <p:nvPr/>
        </p:nvSpPr>
        <p:spPr>
          <a:xfrm>
            <a:off x="9387135" y="4718122"/>
            <a:ext cx="2407729" cy="105532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Segoe UI Semibold" panose="020B0702040204020203" pitchFamily="34" charset="0"/>
                <a:ea typeface="Roboto" panose="02000000000000000000" pitchFamily="2" charset="0"/>
                <a:cs typeface="Segoe UI Semibold" panose="020B0702040204020203" pitchFamily="34" charset="0"/>
              </a:rPr>
              <a:t>Recommend actions</a:t>
            </a:r>
          </a:p>
        </p:txBody>
      </p:sp>
      <p:sp>
        <p:nvSpPr>
          <p:cNvPr id="8" name="Oval 7">
            <a:extLst>
              <a:ext uri="{FF2B5EF4-FFF2-40B4-BE49-F238E27FC236}">
                <a16:creationId xmlns:a16="http://schemas.microsoft.com/office/drawing/2014/main" id="{755316E9-519E-65C7-0957-176164F24C6E}"/>
              </a:ext>
            </a:extLst>
          </p:cNvPr>
          <p:cNvSpPr/>
          <p:nvPr/>
        </p:nvSpPr>
        <p:spPr>
          <a:xfrm>
            <a:off x="4158076" y="3071869"/>
            <a:ext cx="1511300" cy="1435100"/>
          </a:xfrm>
          <a:prstGeom prst="ellipse">
            <a:avLst/>
          </a:prstGeom>
          <a:solidFill>
            <a:srgbClr val="00B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Oval 8">
            <a:extLst>
              <a:ext uri="{FF2B5EF4-FFF2-40B4-BE49-F238E27FC236}">
                <a16:creationId xmlns:a16="http://schemas.microsoft.com/office/drawing/2014/main" id="{E21B07FB-089A-D15D-2D95-A3A8DD077687}"/>
              </a:ext>
            </a:extLst>
          </p:cNvPr>
          <p:cNvSpPr/>
          <p:nvPr/>
        </p:nvSpPr>
        <p:spPr>
          <a:xfrm>
            <a:off x="1319439" y="3091388"/>
            <a:ext cx="1511300" cy="1435100"/>
          </a:xfrm>
          <a:prstGeom prst="ellipse">
            <a:avLst/>
          </a:prstGeom>
          <a:solidFill>
            <a:srgbClr val="00B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11" name="Straight Connector 10">
            <a:extLst>
              <a:ext uri="{FF2B5EF4-FFF2-40B4-BE49-F238E27FC236}">
                <a16:creationId xmlns:a16="http://schemas.microsoft.com/office/drawing/2014/main" id="{465E2392-1041-3D06-5512-D231F974869F}"/>
              </a:ext>
            </a:extLst>
          </p:cNvPr>
          <p:cNvCxnSpPr/>
          <p:nvPr/>
        </p:nvCxnSpPr>
        <p:spPr>
          <a:xfrm>
            <a:off x="2947218" y="3808938"/>
            <a:ext cx="109728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6FCBFEF-0332-B047-F956-1C81A28BD60E}"/>
              </a:ext>
            </a:extLst>
          </p:cNvPr>
          <p:cNvSpPr/>
          <p:nvPr/>
        </p:nvSpPr>
        <p:spPr>
          <a:xfrm>
            <a:off x="6996713" y="3071869"/>
            <a:ext cx="1511300" cy="1435100"/>
          </a:xfrm>
          <a:prstGeom prst="ellipse">
            <a:avLst/>
          </a:prstGeom>
          <a:solidFill>
            <a:srgbClr val="00B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15" name="Straight Connector 14">
            <a:extLst>
              <a:ext uri="{FF2B5EF4-FFF2-40B4-BE49-F238E27FC236}">
                <a16:creationId xmlns:a16="http://schemas.microsoft.com/office/drawing/2014/main" id="{B5B2D380-215B-AC06-0D5C-6852FA36E656}"/>
              </a:ext>
            </a:extLst>
          </p:cNvPr>
          <p:cNvCxnSpPr/>
          <p:nvPr/>
        </p:nvCxnSpPr>
        <p:spPr>
          <a:xfrm>
            <a:off x="5790678" y="3808938"/>
            <a:ext cx="109728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228FC6E-AA39-08F6-F83C-854ACA7E0CA5}"/>
              </a:ext>
            </a:extLst>
          </p:cNvPr>
          <p:cNvSpPr/>
          <p:nvPr/>
        </p:nvSpPr>
        <p:spPr>
          <a:xfrm>
            <a:off x="9835350" y="3091388"/>
            <a:ext cx="1511300" cy="1435100"/>
          </a:xfrm>
          <a:prstGeom prst="ellipse">
            <a:avLst/>
          </a:prstGeom>
          <a:solidFill>
            <a:srgbClr val="00B1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cxnSp>
        <p:nvCxnSpPr>
          <p:cNvPr id="18" name="Straight Connector 17">
            <a:extLst>
              <a:ext uri="{FF2B5EF4-FFF2-40B4-BE49-F238E27FC236}">
                <a16:creationId xmlns:a16="http://schemas.microsoft.com/office/drawing/2014/main" id="{43DCD83F-DE1C-B15B-5804-FFEFC50C6700}"/>
              </a:ext>
            </a:extLst>
          </p:cNvPr>
          <p:cNvCxnSpPr/>
          <p:nvPr/>
        </p:nvCxnSpPr>
        <p:spPr>
          <a:xfrm>
            <a:off x="8629837" y="3789419"/>
            <a:ext cx="109728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9BF841-E975-4DDF-3C1E-61DB86710620}"/>
              </a:ext>
            </a:extLst>
          </p:cNvPr>
          <p:cNvCxnSpPr/>
          <p:nvPr/>
        </p:nvCxnSpPr>
        <p:spPr>
          <a:xfrm>
            <a:off x="1013821" y="1167338"/>
            <a:ext cx="1219200" cy="0"/>
          </a:xfrm>
          <a:prstGeom prst="line">
            <a:avLst/>
          </a:prstGeom>
          <a:ln w="76200">
            <a:solidFill>
              <a:srgbClr val="00B1B0"/>
            </a:solidFill>
          </a:ln>
        </p:spPr>
        <p:style>
          <a:lnRef idx="1">
            <a:schemeClr val="accent1"/>
          </a:lnRef>
          <a:fillRef idx="0">
            <a:schemeClr val="accent1"/>
          </a:fillRef>
          <a:effectRef idx="0">
            <a:schemeClr val="accent1"/>
          </a:effectRef>
          <a:fontRef idx="minor">
            <a:schemeClr val="tx1"/>
          </a:fontRef>
        </p:style>
      </p:cxnSp>
      <p:pic>
        <p:nvPicPr>
          <p:cNvPr id="10" name="Graphic 9" descr="Bar chart with solid fill">
            <a:extLst>
              <a:ext uri="{FF2B5EF4-FFF2-40B4-BE49-F238E27FC236}">
                <a16:creationId xmlns:a16="http://schemas.microsoft.com/office/drawing/2014/main" id="{EF831915-97D6-0BE5-0E70-A3C8B8B04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7889" y="3349131"/>
            <a:ext cx="914400" cy="914400"/>
          </a:xfrm>
          <a:prstGeom prst="rect">
            <a:avLst/>
          </a:prstGeom>
        </p:spPr>
      </p:pic>
      <p:pic>
        <p:nvPicPr>
          <p:cNvPr id="17" name="Graphic 16" descr="Ear with solid fill">
            <a:extLst>
              <a:ext uri="{FF2B5EF4-FFF2-40B4-BE49-F238E27FC236}">
                <a16:creationId xmlns:a16="http://schemas.microsoft.com/office/drawing/2014/main" id="{7D51F9AC-C0C1-DC9A-CC38-876CD24CD6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1697" y="3252636"/>
            <a:ext cx="1018691" cy="1018691"/>
          </a:xfrm>
          <a:prstGeom prst="rect">
            <a:avLst/>
          </a:prstGeom>
        </p:spPr>
      </p:pic>
      <p:pic>
        <p:nvPicPr>
          <p:cNvPr id="23" name="Graphic 22" descr="Cycle with people with solid fill">
            <a:extLst>
              <a:ext uri="{FF2B5EF4-FFF2-40B4-BE49-F238E27FC236}">
                <a16:creationId xmlns:a16="http://schemas.microsoft.com/office/drawing/2014/main" id="{DD881FAE-8578-1D7E-B02C-8D3960302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1149" y="3247912"/>
            <a:ext cx="1022429" cy="1022429"/>
          </a:xfrm>
          <a:prstGeom prst="rect">
            <a:avLst/>
          </a:prstGeom>
        </p:spPr>
      </p:pic>
      <p:pic>
        <p:nvPicPr>
          <p:cNvPr id="25" name="Graphic 24" descr="Clapper board with solid fill">
            <a:extLst>
              <a:ext uri="{FF2B5EF4-FFF2-40B4-BE49-F238E27FC236}">
                <a16:creationId xmlns:a16="http://schemas.microsoft.com/office/drawing/2014/main" id="{96A4C7D8-2F2C-748D-68DE-6E85A32CEF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4709" y="3332219"/>
            <a:ext cx="914400" cy="914400"/>
          </a:xfrm>
          <a:prstGeom prst="rect">
            <a:avLst/>
          </a:prstGeom>
        </p:spPr>
      </p:pic>
    </p:spTree>
    <p:extLst>
      <p:ext uri="{BB962C8B-B14F-4D97-AF65-F5344CB8AC3E}">
        <p14:creationId xmlns:p14="http://schemas.microsoft.com/office/powerpoint/2010/main" val="557086910"/>
      </p:ext>
    </p:extLst>
  </p:cSld>
  <p:clrMapOvr>
    <a:masterClrMapping/>
  </p:clrMapOvr>
</p:sld>
</file>

<file path=ppt/theme/theme1.xml><?xml version="1.0" encoding="utf-8"?>
<a:theme xmlns:a="http://schemas.openxmlformats.org/drawingml/2006/main" name="UIOWA template ICR version">
  <a:themeElements>
    <a:clrScheme name="Custom 4">
      <a:dk1>
        <a:sysClr val="windowText" lastClr="000000"/>
      </a:dk1>
      <a:lt1>
        <a:sysClr val="window" lastClr="FFFFFF"/>
      </a:lt1>
      <a:dk2>
        <a:srgbClr val="373545"/>
      </a:dk2>
      <a:lt2>
        <a:srgbClr val="CEDBE6"/>
      </a:lt2>
      <a:accent1>
        <a:srgbClr val="00B1B0"/>
      </a:accent1>
      <a:accent2>
        <a:srgbClr val="0B4F6C"/>
      </a:accent2>
      <a:accent3>
        <a:srgbClr val="8E5572"/>
      </a:accent3>
      <a:accent4>
        <a:srgbClr val="7A8C8E"/>
      </a:accent4>
      <a:accent5>
        <a:srgbClr val="EBE9ED"/>
      </a:accent5>
      <a:accent6>
        <a:srgbClr val="2683C6"/>
      </a:accent6>
      <a:hlink>
        <a:srgbClr val="0070C0"/>
      </a:hlink>
      <a:folHlink>
        <a:srgbClr val="9F6715"/>
      </a:folHlink>
    </a:clrScheme>
    <a:fontScheme name="Custom 2">
      <a:majorFont>
        <a:latin typeface="Segoe UI Black"/>
        <a:ea typeface=""/>
        <a:cs typeface=""/>
      </a:majorFont>
      <a:minorFont>
        <a:latin typeface="Segoe UI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IOWA template ICR version">
  <a:themeElements>
    <a:clrScheme name="Custom 4">
      <a:dk1>
        <a:sysClr val="windowText" lastClr="000000"/>
      </a:dk1>
      <a:lt1>
        <a:sysClr val="window" lastClr="FFFFFF"/>
      </a:lt1>
      <a:dk2>
        <a:srgbClr val="373545"/>
      </a:dk2>
      <a:lt2>
        <a:srgbClr val="CEDBE6"/>
      </a:lt2>
      <a:accent1>
        <a:srgbClr val="00B1B0"/>
      </a:accent1>
      <a:accent2>
        <a:srgbClr val="0B4F6C"/>
      </a:accent2>
      <a:accent3>
        <a:srgbClr val="8E5572"/>
      </a:accent3>
      <a:accent4>
        <a:srgbClr val="7A8C8E"/>
      </a:accent4>
      <a:accent5>
        <a:srgbClr val="EBE9ED"/>
      </a:accent5>
      <a:accent6>
        <a:srgbClr val="2683C6"/>
      </a:accent6>
      <a:hlink>
        <a:srgbClr val="316757"/>
      </a:hlink>
      <a:folHlink>
        <a:srgbClr val="9F6715"/>
      </a:folHlink>
    </a:clrScheme>
    <a:fontScheme name="Custom 2">
      <a:majorFont>
        <a:latin typeface="Segoe UI Black"/>
        <a:ea typeface=""/>
        <a:cs typeface=""/>
      </a:majorFont>
      <a:minorFont>
        <a:latin typeface="Segoe UI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Segoe Fonts for ICR">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wa Cancer Plan Theme">
  <a:themeElements>
    <a:clrScheme name="Custom 2">
      <a:dk1>
        <a:srgbClr val="092441"/>
      </a:dk1>
      <a:lt1>
        <a:srgbClr val="FFFFFF"/>
      </a:lt1>
      <a:dk2>
        <a:srgbClr val="496F5D"/>
      </a:dk2>
      <a:lt2>
        <a:srgbClr val="F8F4F1"/>
      </a:lt2>
      <a:accent1>
        <a:srgbClr val="72C6DB"/>
      </a:accent1>
      <a:accent2>
        <a:srgbClr val="092441"/>
      </a:accent2>
      <a:accent3>
        <a:srgbClr val="D4C5C7"/>
      </a:accent3>
      <a:accent4>
        <a:srgbClr val="93FF96"/>
      </a:accent4>
      <a:accent5>
        <a:srgbClr val="72C6DB"/>
      </a:accent5>
      <a:accent6>
        <a:srgbClr val="9E768F"/>
      </a:accent6>
      <a:hlink>
        <a:srgbClr val="092441"/>
      </a:hlink>
      <a:folHlink>
        <a:srgbClr val="2DD881"/>
      </a:folHlink>
    </a:clrScheme>
    <a:fontScheme name="Custom 2">
      <a:majorFont>
        <a:latin typeface="Segoe UI Black"/>
        <a:ea typeface=""/>
        <a:cs typeface=""/>
      </a:majorFont>
      <a:minorFont>
        <a:latin typeface="Segoe UI Semibol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UIOWA template ICR version">
  <a:themeElements>
    <a:clrScheme name="Custom 4">
      <a:dk1>
        <a:sysClr val="windowText" lastClr="000000"/>
      </a:dk1>
      <a:lt1>
        <a:sysClr val="window" lastClr="FFFFFF"/>
      </a:lt1>
      <a:dk2>
        <a:srgbClr val="373545"/>
      </a:dk2>
      <a:lt2>
        <a:srgbClr val="CEDBE6"/>
      </a:lt2>
      <a:accent1>
        <a:srgbClr val="00B1B0"/>
      </a:accent1>
      <a:accent2>
        <a:srgbClr val="0B4F6C"/>
      </a:accent2>
      <a:accent3>
        <a:srgbClr val="8E5572"/>
      </a:accent3>
      <a:accent4>
        <a:srgbClr val="7A8C8E"/>
      </a:accent4>
      <a:accent5>
        <a:srgbClr val="EBE9ED"/>
      </a:accent5>
      <a:accent6>
        <a:srgbClr val="2683C6"/>
      </a:accent6>
      <a:hlink>
        <a:srgbClr val="316757"/>
      </a:hlink>
      <a:folHlink>
        <a:srgbClr val="9F6715"/>
      </a:folHlink>
    </a:clrScheme>
    <a:fontScheme name="Segoe Fonts for ICR">
      <a:majorFont>
        <a:latin typeface="Segoe UI Black"/>
        <a:ea typeface=""/>
        <a:cs typeface=""/>
      </a:majorFont>
      <a:minorFont>
        <a:latin typeface="Segoe UI Semi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5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59EEE97-3537-49C8-BCAA-0FA160E11B47}">
  <we:reference id="wa200005928" version="1.57.1.0" store="en-US" storeType="OMEX"/>
  <we:alternateReferences>
    <we:reference id="wa200005928" version="1.57.1.0" store="" storeType="OMEX"/>
  </we:alternateReferences>
  <we:properties>
    <we:property name="logs" value="[{&quot;ts&quot;:1734743806728,&quot;m&quot;:&quot;selected shapes: &quot;,&quot;t&quot;:&quot;BugSolid&quot;,&quot;args&quot;:[[],[],{&quot;items&quot;:[{}]},{}],&quot;id&quot;:&quot;glu5uZbH3yKRAn3RN-LX3&quot;},{&quot;ts&quot;:1734743792493,&quot;m&quot;:&quot;selected shapes: &quot;,&quot;t&quot;:&quot;BugSolid&quot;,&quot;args&quot;:[[],[],{&quot;items&quot;:[{}]},{}],&quot;id&quot;:&quot;cpJBPRsBrVnQhPZvQKlRQ&quot;},{&quot;ts&quot;:1734743788870,&quot;m&quot;:&quot;selected shapes: &quot;,&quot;t&quot;:&quot;BugSolid&quot;,&quot;args&quot;:[[],[],{&quot;items&quot;:[{}]},{}],&quot;id&quot;:&quot;a6gK0SbEK081lODX7P_7H&quot;},{&quot;ts&quot;:1734743776136,&quot;m&quot;:&quot;selected shapes: &quot;,&quot;t&quot;:&quot;BugSolid&quot;,&quot;args&quot;:[[],[],{&quot;items&quot;:[{}]},{}],&quot;id&quot;:&quot;PLeyMhc3F5w4OAYnT3Caf&quot;},{&quot;ts&quot;:1734743775307,&quot;m&quot;:&quot;selected shapes: &quot;,&quot;t&quot;:&quot;BugSolid&quot;,&quot;args&quot;:[[],[],{&quot;items&quot;:[{}]},{}],&quot;id&quot;:&quot;-Sq1FCkIo8p_FduyletvG&quot;},{&quot;ts&quot;:1734743769444,&quot;m&quot;:&quot;selected shapes: &quot;,&quot;t&quot;:&quot;BugSolid&quot;,&quot;args&quot;:[[],[],{&quot;items&quot;:[{}]},{}],&quot;id&quot;:&quot;-MK0EEBPo7QcBJ2WrtTPB&quot;},{&quot;ts&quot;:1734743768904,&quot;m&quot;:&quot;selected shapes: &quot;,&quot;t&quot;:&quot;BugSolid&quot;,&quot;args&quot;:[[],[],{&quot;items&quot;:[{}]},{}],&quot;id&quot;:&quot;qxB7-m8HCDIFqLKT_ZdfN&quot;},{&quot;ts&quot;:1734743768661,&quot;m&quot;:&quot;selected shapes: &quot;,&quot;t&quot;:&quot;BugSolid&quot;,&quot;args&quot;:[[],[],{&quot;items&quot;:[{}]},{}],&quot;id&quot;:&quot;cW-4pxix0VEth5yzTHRFv&quot;},{&quot;ts&quot;:1734743768381,&quot;m&quot;:&quot;selected shapes: &quot;,&quot;t&quot;:&quot;BugSolid&quot;,&quot;args&quot;:[[],[],{&quot;items&quot;:[{}]},{}],&quot;id&quot;:&quot;mOYJc-J4WV2aivwG1pHfH&quot;},{&quot;ts&quot;:1734743767318,&quot;m&quot;:&quot;selected shapes: &quot;,&quot;t&quot;:&quot;BugSolid&quot;,&quot;args&quot;:[[],[],{&quot;items&quot;:[{}]},{}],&quot;id&quot;:&quot;qtnCKMiY6VpDpZJFP95C4&quot;},{&quot;ts&quot;:1734743764934,&quot;m&quot;:&quot;selected shapes: &quot;,&quot;t&quot;:&quot;BugSolid&quot;,&quot;args&quot;:[[],[],{&quot;items&quot;:[{}]},{}],&quot;id&quot;:&quot;ztP9plrLTg8Ie3g3ftkc6&quot;},{&quot;ts&quot;:1734743763790,&quot;m&quot;:&quot;selected shapes: &quot;,&quot;t&quot;:&quot;BugSolid&quot;,&quot;args&quot;:[[],[],{&quot;items&quot;:[{}]},{}],&quot;id&quot;:&quot;qGZny412W3JvACUmSXTGK&quot;},{&quot;ts&quot;:1734743761762,&quot;m&quot;:&quot;selected shapes: &quot;,&quot;t&quot;:&quot;BugSolid&quot;,&quot;args&quot;:[[],[],{&quot;items&quot;:[{}]},{}],&quot;id&quot;:&quot;Hpz8n5zyfGOu3knEfXE49&quot;},{&quot;ts&quot;:1734743761195,&quot;m&quot;:&quot;selected shapes: &quot;,&quot;t&quot;:&quot;BugSolid&quot;,&quot;args&quot;:[[],[],{&quot;items&quot;:[{}]},{}],&quot;id&quot;:&quot;XiMVffZT6AxyvLbpCvp_s&quot;},{&quot;ts&quot;:1734743760015,&quot;m&quot;:&quot;selected shapes: &quot;,&quot;t&quot;:&quot;BugSolid&quot;,&quot;args&quot;:[[],[],{&quot;items&quot;:[{}]},{}],&quot;id&quot;:&quot;U_uSDEgFoA9Lwr7esVqpv&quot;},{&quot;ts&quot;:1734743759672,&quot;m&quot;:&quot;selected shapes: &quot;,&quot;t&quot;:&quot;BugSolid&quot;,&quot;args&quot;:[[],[],{&quot;items&quot;:[{}]},{}],&quot;id&quot;:&quot;Uq1BhSUJR37fr4XAkYi_8&quot;},{&quot;ts&quot;:1734743759317,&quot;m&quot;:&quot;selected shapes: &quot;,&quot;t&quot;:&quot;BugSolid&quot;,&quot;args&quot;:[[],[],{&quot;items&quot;:[{}]},{}],&quot;id&quot;:&quot;U46_fjzB1Cfj5tylSUK_J&quot;},{&quot;ts&quot;:1734743758915,&quot;m&quot;:&quot;selected shapes: &quot;,&quot;t&quot;:&quot;BugSolid&quot;,&quot;args&quot;:[[],[],{&quot;items&quot;:[{}]},{}],&quot;id&quot;:&quot;ZOycrIhiXEqR_qo5EQPOy&quot;},{&quot;ts&quot;:1734743758407,&quot;m&quot;:&quot;selected shapes: &quot;,&quot;t&quot;:&quot;BugSolid&quot;,&quot;args&quot;:[[],[],{&quot;items&quot;:[{}]},{}],&quot;id&quot;:&quot;kq8CDBErtCxysu9TijeKn&quot;},{&quot;ts&quot;:1734743758064,&quot;m&quot;:&quot;selected shapes: &quot;,&quot;t&quot;:&quot;BugSolid&quot;,&quot;args&quot;:[[],[],{&quot;items&quot;:[{}]},{}],&quot;id&quot;:&quot;2QF0BdGPZRXESbrf7FG-T&quot;},{&quot;ts&quot;:1734743756339,&quot;m&quot;:&quot;selected shapes: &quot;,&quot;t&quot;:&quot;BugSolid&quot;,&quot;args&quot;:[[],[],{&quot;items&quot;:[{}]},{}],&quot;id&quot;:&quot;BbdEbTism2perWBDcAotz&quot;},{&quot;ts&quot;:1734743752093,&quot;m&quot;:&quot;selected shapes: &quot;,&quot;t&quot;:&quot;BugSolid&quot;,&quot;args&quot;:[[],[],{&quot;items&quot;:[{}]},{}],&quot;id&quot;:&quot;4kxMfkoDEyZ4pS4YzEjRQ&quot;},{&quot;ts&quot;:1734743751790,&quot;m&quot;:&quot;selected shapes: &quot;,&quot;t&quot;:&quot;BugSolid&quot;,&quot;args&quot;:[[],[],{&quot;items&quot;:[{}]},{}],&quot;id&quot;:&quot;1PB8P4HNY3B0uywd1nE2G&quot;},{&quot;ts&quot;:1734743750887,&quot;m&quot;:&quot;selected shapes: &quot;,&quot;t&quot;:&quot;BugSolid&quot;,&quot;args&quot;:[[],[],{&quot;items&quot;:[{}]},{}],&quot;id&quot;:&quot;_Y_7Jnm_oc7RDWNw4HVcd&quot;},{&quot;ts&quot;:1734743750590,&quot;m&quot;:&quot;selected shapes: &quot;,&quot;t&quot;:&quot;BugSolid&quot;,&quot;args&quot;:[[],[],{&quot;items&quot;:[{}]},{}],&quot;id&quot;:&quot;felOegZc4r2LTbDiLW5-j&quot;},{&quot;ts&quot;:1734743748533,&quot;m&quot;:&quot;selected shapes: &quot;,&quot;t&quot;:&quot;BugSolid&quot;,&quot;args&quot;:[[],[],{&quot;items&quot;:[{}]},{}],&quot;id&quot;:&quot;8ItBKJEpRy_iPDLsubyER&quot;},{&quot;ts&quot;:1734743747664,&quot;m&quot;:&quot;selected shapes: &quot;,&quot;t&quot;:&quot;BugSolid&quot;,&quot;args&quot;:[[],[],{&quot;items&quot;:[{}]},{}],&quot;id&quot;:&quot;XFiXFM0D2VUe8pc0ZrDVs&quot;},{&quot;ts&quot;:1734743744750,&quot;m&quot;:&quot;[useUserDetailsQuery] Signed as user - cathy.bledsoe@onehealthinsights.com: &quot;,&quot;t&quot;:&quot;BugSolid&quot;,&quot;args&quot;:[{&quot;id&quot;:&quot;f970a131-588d-4092-a6cb-f31af7701e1a&quot;,&quot;lockVersion&quot;:2,&quot;createdAt&quot;:&quot;2024-01-16T14:25:16.167763Z&quot;,&quot;updatedAt&quot;:&quot;2024-06-26T16:23:36.972199Z&quot;,&quot;email&quot;:&quot;cathy.bledsoe@onehealthinsights.com&quot;,&quot;emailVerifiedAt&quot;:&quot;2024-01-16T14:31:59.539341Z&quot;,&quot;name&quot;:&quot;Cathy&quot;,&quot;firstName&quot;:&quot;Cathy&quot;,&quot;lastName&quot;:&quot;&quot;,&quot;enabled&quot;:true,&quot;downloadedGraphAt&quot;:&quot;2024-06-26T16:23:36.972199Z&quot;,&quot;state&quot;:&quot;enabled&quot;,&quot;credentials&quot;:{&quot;createdAt&quot;:&quot;2024-01-16T14:25:16.167763Z&quot;,&quot;updatedAt&quot;:&quot;2024-01-22T17:06:07.508199Z&quot;,&quot;passwordUpdatedAt&quot;:&quot;2024-01-22T17:06:07.508199Z&quot;},&quot;lastLoggedInAt&quot;:&quot;2024-12-20T21:30:11.773607Z&quot;,&quot;subscriptionEndsAt&quot;:&quot;2025-01-16T15:19:20Z&quot;,&quot;licenseType&quot;:&quot;subscription&quot;,&quot;licenseEndsAt&quot;:&quot;2025-01-16T15:19:20Z&quot;,&quot;acceptedTermsAndConditions&quot;:1,&quot;links&quot;:[{&quot;rel&quot;:&quot;self&quot;,&quot;href&quot;:&quot;https://insights.datylon.com/datystore/api/v1/users/f970a131-588d-4092-a6cb-f31af7701e1a&quot;},{&quot;rel&quot;:&quot;roles&quot;,&quot;href&quot;:&quot;https://insights.datylon.com/datystore/api/v1/users/f970a131-588d-4092-a6cb-f31af7701e1a/roles&quot;},{&quot;rel&quot;:&quot;passwordChange&quot;,&quot;href&quot;:&quot;https://insights.datylon.com/datystore/api/v1/users/f970a131-588d-4092-a6cb-f31af7701e1a/password&quot;},{&quot;rel&quot;:&quot;sendEmailVerification&quot;,&quot;href&quot;:&quot;https://insights.datylon.com/datystore/api/v1/users/f970a131-588d-4092-a6cb-f31af7701e1a/sendverification&quot;},{&quot;rel&quot;:&quot;customerData&quot;,&quot;href&quot;:&quot;https://insights.datylon.com/datystore/api/v1/users/f970a131-588d-4092-a6cb-f31af7701e1a/customer_data&quot;},{&quot;rel&quot;:&quot;properties&quot;,&quot;href&quot;:&quot;https://insights.datylon.com/datystore/api/v1/users/f970a131-588d-4092-a6cb-f31af7701e1a/properties&quot;},{&quot;rel&quot;:&quot;currentLicense&quot;,&quot;href&quot;:&quot;https://insights.datylon.com/datystore/api/v1/licenses/current&quot;},{&quot;rel&quot;:&quot;userSubscriptions&quot;,&quot;href&quot;:&quot;https://insights.datylon.com/datystore/api/v1/subscriptions?userId=f970a131-588d-4092-a6cb-f31af7701e1a&quot;},{&quot;rel&quot;:&quot;userInvoices&quot;,&quot;href&quot;:&quot;https://insights.datylon.com/datystore/api/v1/invoices?userId=f970a131-588d-4092-a6cb-f31af7701e1a&quot;}],&quot;userPropertiesData&quot;:{&quot;userId&quot;:&quot;f970a131-588d-4092-a6cb-f31af7701e1a&quot;,&quot;updatedAt&quot;:&quot;2024-06-12T20:45:25.753639Z&quot;,&quot;updatedBy&quot;:&quot;f970a131-588d-4092-a6cb-f31af7701e1a&quot;,&quot;properties&quot;:{&quot;usePPTAddin&quot;:true,&quot;welcomeOption&quot;:&quot;ocb&quot;,&quot;acceptedTermsAndConditions&quot;:1},&quot;links&quot;:[{&quot;rel&quot;:&quot;self&quot;,&quot;href&quot;:&quot;https://insights.datylon.com/datystore/api/v1/users/f970a131-588d-4092-a6cb-f31af7701e1a/properties&quot;},{&quot;rel&quot;:&quot;user&quot;,&quot;href&quot;:&quot;https://insights.datylon.com/datystore/api/v1/users/f970a131-588d-4092-a6cb-f31af7701e1a&quot;}]}}],&quot;id&quot;:&quot;3ArGQIDanXT_aNuzrvUhm&quot;},{&quot;ts&quot;:1734743744286,&quot;m&quot;:&quot;selected shapes: &quot;,&quot;t&quot;:&quot;BugSolid&quot;,&quot;args&quot;:[[],[],{&quot;items&quot;:[{}]},{}],&quot;id&quot;:&quot;hQb_B2Z95XEa-vMMNA8XH&quot;},{&quot;ts&quot;:1734743743982,&quot;m&quot;:&quot;selected shapes: &quot;,&quot;t&quot;:&quot;BugSolid&quot;,&quot;args&quot;:[[],[],{&quot;items&quot;:[{}]},{}],&quot;id&quot;:&quot;ZdswuBNjQDjWgMpe4LHnk&quot;},{&quot;ts&quot;:1734743743037,&quot;m&quot;:&quot;selected shapes: &quot;,&quot;t&quot;:&quot;BugSolid&quot;,&quot;args&quot;:[[],[],{&quot;items&quot;:[{}]},{}],&quot;id&quot;:&quot;GU-DETBrLuLH5FDsQW4qN&quot;},{&quot;ts&quot;:1734743734829,&quot;m&quot;:&quot;selected shapes: &quot;,&quot;t&quot;:&quot;BugSolid&quot;,&quot;args&quot;:[[],[],{&quot;items&quot;:[{}]},{}],&quot;id&quot;:&quot;snnGElrnlgaBJ0jRWI0mF&quot;},{&quot;ts&quot;:1734743732886,&quot;m&quot;:&quot;selected shapes: &quot;,&quot;t&quot;:&quot;BugSolid&quot;,&quot;args&quot;:[[],[],{&quot;items&quot;:[{}]},{}],&quot;id&quot;:&quot;zMay1rgEkEUPw6UoxSYWd&quot;},{&quot;ts&quot;:1734743730212,&quot;m&quot;:&quot;selected shapes: &quot;,&quot;t&quot;:&quot;BugSolid&quot;,&quot;args&quot;:[[],[],{&quot;items&quot;:[{}]},{}],&quot;id&quot;:&quot;y2p03UWl5UwULjyGx44zJ&quot;},{&quot;ts&quot;:1734743730087,&quot;m&quot;:&quot;selected shapes: &quot;,&quot;t&quot;:&quot;BugSolid&quot;,&quot;args&quot;:[[],[],{&quot;items&quot;:[{}]},{}],&quot;id&quot;:&quot;aH9xBaFXBgLNDHbtvMceR&quot;},{&quot;ts&quot;:1734743729973,&quot;m&quot;:&quot;selected shapes: &quot;,&quot;t&quot;:&quot;BugSolid&quot;,&quot;args&quot;:[[],[],{&quot;items&quot;:[{}]},{}],&quot;id&quot;:&quot;6yPZPRM7S4RtJwJb8cT7V&quot;},{&quot;ts&quot;:1734743729809,&quot;m&quot;:&quot;selected shapes: &quot;,&quot;t&quot;:&quot;BugSolid&quot;,&quot;args&quot;:[[],[],{&quot;items&quot;:[{}]},{}],&quot;id&quot;:&quot;tzUHd6RyBC86j8GI_6JwP&quot;},{&quot;ts&quot;:1734743729745,&quot;m&quot;:&quot;selected shapes: &quot;,&quot;t&quot;:&quot;BugSolid&quot;,&quot;args&quot;:[[],[],{&quot;items&quot;:[{}]},{}],&quot;id&quot;:&quot;Ba3Fzmeue9i089k2_jYOk&quot;},{&quot;ts&quot;:1734743729533,&quot;m&quot;:&quot;selected shapes: &quot;,&quot;t&quot;:&quot;BugSolid&quot;,&quot;args&quot;:[[],[],{&quot;items&quot;:[{}]},{}],&quot;id&quot;:&quot;mpCvo2Jnb212R5UOlu12H&quot;},{&quot;ts&quot;:1734743729240,&quot;m&quot;:&quot;selected shapes: &quot;,&quot;t&quot;:&quot;BugSolid&quot;,&quot;args&quot;:[[],[],{&quot;items&quot;:[{}]},{}],&quot;id&quot;:&quot;B4ajnRgkylboToTD3qdGF&quot;},{&quot;ts&quot;:1734743729078,&quot;m&quot;:&quot;selected shapes: &quot;,&quot;t&quot;:&quot;BugSolid&quot;,&quot;args&quot;:[[],[],{&quot;items&quot;:[{}]},{}],&quot;id&quot;:&quot;pJmf8yOLenNEuXPchI_gl&quot;},{&quot;ts&quot;:1734743728406,&quot;m&quot;:&quot;selected shapes: &quot;,&quot;t&quot;:&quot;BugSolid&quot;,&quot;args&quot;:[[],[],{&quot;items&quot;:[{}]},{}],&quot;id&quot;:&quot;h0Ij0uia4k-8o9LojdcPo&quot;},{&quot;ts&quot;:1734743728285,&quot;m&quot;:&quot;selected shapes: &quot;,&quot;t&quot;:&quot;BugSolid&quot;,&quot;args&quot;:[[],[],{&quot;items&quot;:[{}]},{}],&quot;id&quot;:&quot;AWW6Go8r0cq_qWemz89Oa&quot;},{&quot;ts&quot;:1734743728169,&quot;m&quot;:&quot;selected shapes: &quot;,&quot;t&quot;:&quot;BugSolid&quot;,&quot;args&quot;:[[],[],{&quot;items&quot;:[{}]},{}],&quot;id&quot;:&quot;GeZdJR24oMo6UCfiFeEOd&quot;},{&quot;ts&quot;:1734743728027,&quot;m&quot;:&quot;selected shapes: &quot;,&quot;t&quot;:&quot;BugSolid&quot;,&quot;args&quot;:[[],[],{&quot;items&quot;:[{}]},{}],&quot;id&quot;:&quot;9rQd83EX6uzf5RKQYSbiz&quot;},{&quot;ts&quot;:1734743727756,&quot;m&quot;:&quot;selected shapes: &quot;,&quot;t&quot;:&quot;BugSolid&quot;,&quot;args&quot;:[[],[],{&quot;items&quot;:[{}]},{}],&quot;id&quot;:&quot;R1lS7TvufHHQNJVJTT42y&quot;},{&quot;ts&quot;:1734743727630,&quot;m&quot;:&quot;selected shapes: &quot;,&quot;t&quot;:&quot;BugSolid&quot;,&quot;args&quot;:[[],[],{&quot;items&quot;:[{}]},{}],&quot;id&quot;:&quot;6lM9uyiT-YLXwzu8849pm&quot;},{&quot;ts&quot;:1734743727431,&quot;m&quot;:&quot;selected shapes: &quot;,&quot;t&quot;:&quot;BugSolid&quot;,&quot;args&quot;:[[],[],{&quot;items&quot;:[{}]},{}],&quot;id&quot;:&quot;cHwzFomGNiU9VZdwV_5TI&quot;},{&quot;ts&quot;:1734743727353,&quot;m&quot;:&quot;selected shapes: &quot;,&quot;t&quot;:&quot;BugSolid&quot;,&quot;args&quot;:[[],[],{&quot;items&quot;:[{}]},{}],&quot;id&quot;:&quot;DuO5VDaFrwu7meGVX86K3&quot;},{&quot;ts&quot;:1734743727216,&quot;m&quot;:&quot;selected shapes: &quot;,&quot;t&quot;:&quot;BugSolid&quot;,&quot;args&quot;:[[],[],{&quot;items&quot;:[{}]},{}],&quot;id&quot;:&quot;5Ddnsl_2lS451bmr2WBdQ&quot;},{&quot;ts&quot;:1734743726986,&quot;m&quot;:&quot;selected shapes: &quot;,&quot;t&quot;:&quot;BugSolid&quot;,&quot;args&quot;:[[],[],{&quot;items&quot;:[{}]},{}],&quot;id&quot;:&quot;ppb-xRT0nfswkyJ7G0ONx&quot;},{&quot;ts&quot;:1734743726765,&quot;m&quot;:&quot;selected shapes: &quot;,&quot;t&quot;:&quot;BugSolid&quot;,&quot;args&quot;:[[],[],{&quot;items&quot;:[{}]},{}],&quot;id&quot;:&quot;uLnnzW61QkMPrPcMBEW7Y&quot;},{&quot;ts&quot;:1734743725789,&quot;m&quot;:&quot;selected shapes: &quot;,&quot;t&quot;:&quot;BugSolid&quot;,&quot;args&quot;:[[],[],{&quot;items&quot;:[{}]},{}],&quot;id&quot;:&quot;7jULBS3IN7jrMroLRvqBZ&quot;},{&quot;ts&quot;:1734743724987,&quot;m&quot;:&quot;selected shapes: &quot;,&quot;t&quot;:&quot;BugSolid&quot;,&quot;args&quot;:[[],[],{&quot;items&quot;:[{}]},{}],&quot;id&quot;:&quot;pEUeDJC6BqZhGDkERfS-p&quot;},{&quot;ts&quot;:1734743724896,&quot;m&quot;:&quot;selected shapes: &quot;,&quot;t&quot;:&quot;BugSolid&quot;,&quot;args&quot;:[[],[],{&quot;items&quot;:[{}]},{}],&quot;id&quot;:&quot;RdfgkRJIKP5S1VlMDXigw&quot;},{&quot;ts&quot;:1734743724833,&quot;m&quot;:&quot;selected shapes: &quot;,&quot;t&quot;:&quot;BugSolid&quot;,&quot;args&quot;:[[],[],{&quot;items&quot;:[{}]},{}],&quot;id&quot;:&quot;k8F4Fzo6mPHLIjDnHztOm&quot;},{&quot;ts&quot;:1734743724393,&quot;m&quot;:&quot;selected shapes: &quot;,&quot;t&quot;:&quot;BugSolid&quot;,&quot;args&quot;:[[],[],{&quot;items&quot;:[{}]},{}],&quot;id&quot;:&quot;c21gR_8T7ccwkz0PSTlyq&quot;},{&quot;ts&quot;:1734743723505,&quot;m&quot;:&quot;selected shapes: &quot;,&quot;t&quot;:&quot;BugSolid&quot;,&quot;args&quot;:[[],[],{&quot;items&quot;:[{}]},{}],&quot;id&quot;:&quot;V8MvWF4faXi3_0JuwIBho&quot;},{&quot;ts&quot;:1734743723305,&quot;m&quot;:&quot;selected shapes: &quot;,&quot;t&quot;:&quot;BugSolid&quot;,&quot;args&quot;:[[],[],{&quot;items&quot;:[{}]},{}],&quot;id&quot;:&quot;O9ctvEnn0dKOKNg5RxOIB&quot;},{&quot;ts&quot;:1734743723150,&quot;m&quot;:&quot;selected shapes: &quot;,&quot;t&quot;:&quot;BugSolid&quot;,&quot;args&quot;:[[],[],{&quot;items&quot;:[{}]},{}],&quot;id&quot;:&quot;hABL7YHEYKgCxMkPbaPsT&quot;},{&quot;ts&quot;:1734743723031,&quot;m&quot;:&quot;selected shapes: &quot;,&quot;t&quot;:&quot;BugSolid&quot;,&quot;args&quot;:[[],[],{&quot;items&quot;:[{}]},{}],&quot;id&quot;:&quot;7vrohh4_yn9z2i4HOyh2r&quot;},{&quot;ts&quot;:1734743722895,&quot;m&quot;:&quot;selected shapes: &quot;,&quot;t&quot;:&quot;BugSolid&quot;,&quot;args&quot;:[[],[],{&quot;items&quot;:[{}]},{}],&quot;id&quot;:&quot;uvpjoDcldmLYjY6rVNuPD&quot;},{&quot;ts&quot;:1734743722745,&quot;m&quot;:&quot;selected shapes: &quot;,&quot;t&quot;:&quot;BugSolid&quot;,&quot;args&quot;:[[],[],{&quot;items&quot;:[{}]},{}],&quot;id&quot;:&quot;k9T1bxD9MMqPy6DJ4M8tq&quot;},{&quot;ts&quot;:1734743721652,&quot;m&quot;:&quot;selected shapes: &quot;,&quot;t&quot;:&quot;BugSolid&quot;,&quot;args&quot;:[[],[],{&quot;items&quot;:[{}]},{}],&quot;id&quot;:&quot;jztonWF7mcM494MINGIpl&quot;},{&quot;ts&quot;:1734743720588,&quot;m&quot;:&quot;selected shapes: &quot;,&quot;t&quot;:&quot;BugSolid&quot;,&quot;args&quot;:[[],[],{&quot;items&quot;:[{}]},{}],&quot;id&quot;:&quot;oph_qPq5gmRjVyGXTad6f&quot;},{&quot;ts&quot;:1734743719672,&quot;m&quot;:&quot;selected shapes: &quot;,&quot;t&quot;:&quot;BugSolid&quot;,&quot;args&quot;:[[],[],{&quot;items&quot;:[{}]},{}],&quot;id&quot;:&quot;VNn4bJ9oKirznF0S15eaq&quot;},{&quot;ts&quot;:1734743719383,&quot;m&quot;:&quot;selected shapes: &quot;,&quot;t&quot;:&quot;BugSolid&quot;,&quot;args&quot;:[[],[],{&quot;items&quot;:[{}]},{}],&quot;id&quot;:&quot;AYuyvJi_tpLpjm8U7bu4h&quot;},{&quot;ts&quot;:1734743718712,&quot;m&quot;:&quot;selected shapes: &quot;,&quot;t&quot;:&quot;BugSolid&quot;,&quot;args&quot;:[[],[],{&quot;items&quot;:[{}]},{}],&quot;id&quot;:&quot;01567ra5m9Fvp2eH5FApN&quot;},{&quot;ts&quot;:1734743589149,&quot;m&quot;:&quot;selected shapes: &quot;,&quot;t&quot;:&quot;BugSolid&quot;,&quot;args&quot;:[[],[],{&quot;items&quot;:[{}]},{}],&quot;id&quot;:&quot;sJ-LSBXNNeNQtxEiZZQTw&quot;},{&quot;ts&quot;:1734743582804,&quot;m&quot;:&quot;selected shapes: &quot;,&quot;t&quot;:&quot;BugSolid&quot;,&quot;args&quot;:[[],[],{&quot;items&quot;:[{}]},{}],&quot;id&quot;:&quot;mjlGlNH1qfq-0IF7goGK1&quot;},{&quot;ts&quot;:1734743577558,&quot;m&quot;:&quot;selected shapes: &quot;,&quot;t&quot;:&quot;BugSolid&quot;,&quot;args&quot;:[[],[],{&quot;items&quot;:[{}]},{}],&quot;id&quot;:&quot;y1NMuTlwsCvZjOxCTsLpx&quot;},{&quot;ts&quot;:1734743574107,&quot;m&quot;:&quot;selected shapes: &quot;,&quot;t&quot;:&quot;BugSolid&quot;,&quot;args&quot;:[[],[],{&quot;items&quot;:[{}]},{}],&quot;id&quot;:&quot;FfNrY1njAjrJy-W0qcb3H&quot;},{&quot;ts&quot;:1734743572668,&quot;m&quot;:&quot;selected shapes: &quot;,&quot;t&quot;:&quot;BugSolid&quot;,&quot;args&quot;:[[],[],{&quot;items&quot;:[{}]},{}],&quot;id&quot;:&quot;xpb1AYL11J3BYsZKy9dYk&quot;},{&quot;ts&quot;:1734743571475,&quot;m&quot;:&quot;selected shapes: &quot;,&quot;t&quot;:&quot;BugSolid&quot;,&quot;args&quot;:[[],[],{&quot;items&quot;:[{}]},{}],&quot;id&quot;:&quot;TDer8O6d1THYesW0SLqrM&quot;},{&quot;ts&quot;:1734743571380,&quot;m&quot;:&quot;selected shapes: &quot;,&quot;t&quot;:&quot;BugSolid&quot;,&quot;args&quot;:[[],[],{&quot;items&quot;:[{}]},{}],&quot;id&quot;:&quot;9ZGROVyY9GZyVwAX_vPM9&quot;},{&quot;ts&quot;:1734743571242,&quot;m&quot;:&quot;selected shapes: &quot;,&quot;t&quot;:&quot;BugSolid&quot;,&quot;args&quot;:[[],[],{&quot;items&quot;:[{}]},{}],&quot;id&quot;:&quot;IEtCmIn56Ze5rvw15w1vF&quot;},{&quot;ts&quot;:1734743571133,&quot;m&quot;:&quot;selected shapes: &quot;,&quot;t&quot;:&quot;BugSolid&quot;,&quot;args&quot;:[[],[],{&quot;items&quot;:[{}]},{}],&quot;id&quot;:&quot;PkAOo_SOX-yfI0ILGewDV&quot;},{&quot;ts&quot;:1734743570731,&quot;m&quot;:&quot;selected shapes: &quot;,&quot;t&quot;:&quot;BugSolid&quot;,&quot;args&quot;:[[],[],{&quot;items&quot;:[{}]},{}],&quot;id&quot;:&quot;FofyFnBWu115BZK-Urb4C&quot;},{&quot;ts&quot;:1734743570542,&quot;m&quot;:&quot;selected shapes: &quot;,&quot;t&quot;:&quot;BugSolid&quot;,&quot;args&quot;:[[],[],{&quot;items&quot;:[{}]},{}],&quot;id&quot;:&quot;xN-sFJO8CXlbLTJpVo-jS&quot;},{&quot;ts&quot;:1734743570291,&quot;m&quot;:&quot;selected shapes: &quot;,&quot;t&quot;:&quot;BugSolid&quot;,&quot;args&quot;:[[],[],{&quot;items&quot;:[{}]},{}],&quot;id&quot;:&quot;Ov2rVdBBnM5r7caO9vfGX&quot;},{&quot;ts&quot;:1734743570223,&quot;m&quot;:&quot;selected shapes: &quot;,&quot;t&quot;:&quot;BugSolid&quot;,&quot;args&quot;:[[],[],{&quot;items&quot;:[{}]},{}],&quot;id&quot;:&quot;zlTd8iXL6qoPiG1i_MDP9&quot;},{&quot;ts&quot;:1734743569875,&quot;m&quot;:&quot;selected shapes: &quot;,&quot;t&quot;:&quot;BugSolid&quot;,&quot;args&quot;:[[],[],{&quot;items&quot;:[{}]},{}],&quot;id&quot;:&quot;2xhU65dzftZoEHuFOVqKD&quot;},{&quot;ts&quot;:1734743569618,&quot;m&quot;:&quot;selected shapes: &quot;,&quot;t&quot;:&quot;BugSolid&quot;,&quot;args&quot;:[[],[],{&quot;items&quot;:[{}]},{}],&quot;id&quot;:&quot;0KZIb2ar4BDIdky6h97-M&quot;},{&quot;ts&quot;:1734743569382,&quot;m&quot;:&quot;selected shapes: &quot;,&quot;t&quot;:&quot;BugSolid&quot;,&quot;args&quot;:[[],[],{&quot;items&quot;:[{}]},{}],&quot;id&quot;:&quot;WYj96PI5ThtBtBmO0Oj7G&quot;},{&quot;ts&quot;:1734743568544,&quot;m&quot;:&quot;selected shapes: &quot;,&quot;t&quot;:&quot;BugSolid&quot;,&quot;args&quot;:[[],[],{&quot;items&quot;:[{}]},{}],&quot;id&quot;:&quot;pwQ4HWPTOOXb-yRX14DTJ&quot;},{&quot;ts&quot;:1734743567973,&quot;m&quot;:&quot;selected shapes: &quot;,&quot;t&quot;:&quot;BugSolid&quot;,&quot;args&quot;:[[],[],{&quot;items&quot;:[{}]},{}],&quot;id&quot;:&quot;5BGShE1kkg7P0IYwGF5Y1&quot;},{&quot;ts&quot;:1734743567244,&quot;m&quot;:&quot;selected shapes: &quot;,&quot;t&quot;:&quot;BugSolid&quot;,&quot;args&quot;:[[],[],{&quot;items&quot;:[{}]},{}],&quot;id&quot;:&quot;QUkPS9Yb_DHWkQifxJo7u&quot;},{&quot;ts&quot;:1734743565520,&quot;m&quot;:&quot;selected shapes: &quot;,&quot;t&quot;:&quot;BugSolid&quot;,&quot;args&quot;:[[],[],{&quot;items&quot;:[{}]},{}],&quot;id&quot;:&quot;cfEijY5R4CR6YkP1wacIS&quot;},{&quot;ts&quot;:1734743565225,&quot;m&quot;:&quot;selected shapes: &quot;,&quot;t&quot;:&quot;BugSolid&quot;,&quot;args&quot;:[[],[],{&quot;items&quot;:[{}]},{}],&quot;id&quot;:&quot;O26Uxjd9VGbLGbivmBI_p&quot;},{&quot;ts&quot;:1734743565222,&quot;m&quot;:&quot;selected shapes: &quot;,&quot;t&quot;:&quot;BugSolid&quot;,&quot;args&quot;:[[],[],{&quot;items&quot;:[{}]},{}],&quot;id&quot;:&quot;VEmm367jhr7mPKQUdA5M5&quot;},{&quot;ts&quot;:1734743564904,&quot;m&quot;:&quot;selected shapes: &quot;,&quot;t&quot;:&quot;BugSolid&quot;,&quot;args&quot;:[[],[],{&quot;items&quot;:[{}]},{}],&quot;id&quot;:&quot;hpvY2xT-SOuawcp1rs4H5&quot;},{&quot;ts&quot;:1734743563571,&quot;m&quot;:&quot;selected shapes: &quot;,&quot;t&quot;:&quot;BugSolid&quot;,&quot;args&quot;:[[],[],{&quot;items&quot;:[{}]},{}],&quot;id&quot;:&quot;n3k47kohyiZUw0nPv0Hb-&quot;},{&quot;ts&quot;:1734743562052,&quot;m&quot;:&quot;selected shapes: &quot;,&quot;t&quot;:&quot;BugSolid&quot;,&quot;args&quot;:[[],[],{&quot;items&quot;:[{}]},{}],&quot;id&quot;:&quot;ds7VAmSXjqP3To35zA-v6&quot;},{&quot;ts&quot;:1734743561423,&quot;m&quot;:&quot;selected shapes: &quot;,&quot;t&quot;:&quot;BugSolid&quot;,&quot;args&quot;:[[],[],{&quot;items&quot;:[{}]},{}],&quot;id&quot;:&quot;vStV3FhGJbY8VimaH63hT&quot;},{&quot;ts&quot;:1734743560837,&quot;m&quot;:&quot;selected shapes: &quot;,&quot;t&quot;:&quot;BugSolid&quot;,&quot;args&quot;:[[],[],{&quot;items&quot;:[{}]},{}],&quot;id&quot;:&quot;yJfPheEzamdZeYuVEnTSK&quot;},{&quot;ts&quot;:1734743560251,&quot;m&quot;:&quot;selected shapes: &quot;,&quot;t&quot;:&quot;BugSolid&quot;,&quot;args&quot;:[[],[],{&quot;items&quot;:[{}]},{}],&quot;id&quot;:&quot;hu3bozRelnkv4YRv6M_G-&quot;},{&quot;ts&quot;:1734743559727,&quot;m&quot;:&quot;selected shapes: &quot;,&quot;t&quot;:&quot;BugSolid&quot;,&quot;args&quot;:[[],[],{&quot;items&quot;:[{}]},{}],&quot;id&quot;:&quot;Ar8Y309wHD2WPjvJBtMe-&quot;},{&quot;ts&quot;:1734743558887,&quot;m&quot;:&quot;selected shapes: &quot;,&quot;t&quot;:&quot;BugSolid&quot;,&quot;args&quot;:[[],[],{&quot;items&quot;:[{}]},{}],&quot;id&quot;:&quot;U--gR698oadtV1v3I_Q2D&quot;},{&quot;ts&quot;:1734743557396,&quot;m&quot;:&quot;selected shapes: &quot;,&quot;t&quot;:&quot;BugSolid&quot;,&quot;args&quot;:[[],[],{&quot;items&quot;:[{}]},{}],&quot;id&quot;:&quot;PDSC0TcmzfSODYW1hHq5X&quot;},{&quot;ts&quot;:1734743552543,&quot;m&quot;:&quot;selected shapes: &quot;,&quot;t&quot;:&quot;BugSolid&quot;,&quot;args&quot;:[[],[],{&quot;items&quot;:[{}]},{}],&quot;id&quot;:&quot;C1ME5WwjrbjUskbfXNCi5&quot;},{&quot;ts&quot;:1734743544290,&quot;m&quot;:&quot;selected shapes: &quot;,&quot;t&quot;:&quot;BugSolid&quot;,&quot;args&quot;:[[],[],{&quot;items&quot;:[{}]},{}],&quot;id&quot;:&quot;Q8Tnly7j0TZin-H3OWU8H&quot;},{&quot;ts&quot;:1734743542557,&quot;m&quot;:&quot;selected shapes: &quot;,&quot;t&quot;:&quot;BugSolid&quot;,&quot;args&quot;:[[],[],{&quot;items&quot;:[{}]},{}],&quot;id&quot;:&quot;Szcgivk0iNfSSWLqEbx13&quot;},{&quot;ts&quot;:1734743541528,&quot;m&quot;:&quot;selected shapes: &quot;,&quot;t&quot;:&quot;BugSolid&quot;,&quot;args&quot;:[[],[],{&quot;items&quot;:[{}]},{}],&quot;id&quot;:&quot;mriQnXf6PZ3yb5o2o4vQB&quot;},{&quot;ts&quot;:1734743540166,&quot;m&quot;:&quot;selected shapes: &quot;,&quot;t&quot;:&quot;BugSolid&quot;,&quot;args&quot;:[[],[],{&quot;items&quot;:[{}]},{}],&quot;id&quot;:&quot;iCC45rUVPTu1xarOqLzVi&quot;},{&quot;ts&quot;:1734743535918,&quot;m&quot;:&quot;selected shapes: &quot;,&quot;t&quot;:&quot;BugSolid&quot;,&quot;args&quot;:[[],[],{&quot;items&quot;:[{}]},{}],&quot;id&quot;:&quot;Ozen0ah3g9gPHvQfrq4ze&quot;},{&quot;ts&quot;:1734743535616,&quot;m&quot;:&quot;selected shapes: &quot;,&quot;t&quot;:&quot;BugSolid&quot;,&quot;args&quot;:[[],[],{&quot;items&quot;:[{}]},{}],&quot;id&quot;:&quot;lHU212khMk15EDaXEu2HW&quot;},{&quot;ts&quot;:1734743535316,&quot;m&quot;:&quot;selected shapes: &quot;,&quot;t&quot;:&quot;BugSolid&quot;,&quot;args&quot;:[[],[],{&quot;items&quot;:[{}]},{}],&quot;id&quot;:&quot;wSKB2zk5gVN4fFPWHYQej&quot;},{&quot;ts&quot;:1734743534087,&quot;m&quot;:&quot;selected shapes: &quot;,&quot;t&quot;:&quot;BugSolid&quot;,&quot;args&quot;:[[],[],{&quot;items&quot;:[{}]},{}],&quot;id&quot;:&quot;1_NSM2L-kp20Tukjmiaea&quot;},{&quot;ts&quot;:1734743527488,&quot;m&quot;:&quot;selected shapes: &quot;,&quot;t&quot;:&quot;BugSolid&quot;,&quot;args&quot;:[[],[],{&quot;items&quot;:[{}]},{}],&quot;id&quot;:&quot;4_7TTKLo7UAxstY6GtdQg&quot;},{&quot;ts&quot;:1734743522386,&quot;m&quot;:&quot;selected shapes: &quot;,&quot;t&quot;:&quot;BugSolid&quot;,&quot;args&quot;:[[],[],{&quot;items&quot;:[{}]},{}],&quot;id&quot;:&quot;6Ng0tnRBtfINyzP1ZmoxM&quot;},{&quot;ts&quot;:1734743517452,&quot;m&quot;:&quot;selected shapes: &quot;,&quot;t&quot;:&quot;BugSolid&quot;,&quot;args&quot;:[[],[],{&quot;items&quot;:[{}]},{}],&quot;id&quot;:&quot;cz2Zew1DuYk2ESjhyAvIE&quot;},{&quot;ts&quot;:1734743515819,&quot;m&quot;:&quot;selected shapes: &quot;,&quot;t&quot;:&quot;BugSolid&quot;,&quot;args&quot;:[[],[],{&quot;items&quot;:[{}]},{}],&quot;id&quot;:&quot;yYFcgBY1i-BXoNixSxYh6&quot;},{&quot;ts&quot;:1734743470075,&quot;m&quot;:&quot;selected shapes: &quot;,&quot;t&quot;:&quot;BugSolid&quot;,&quot;args&quot;:[[],[],{&quot;items&quot;:[{}]},{}],&quot;id&quot;:&quot;LG2ANzOqgaQfHaBAgsim9&quot;},{&quot;ts&quot;:1734743461005,&quot;m&quot;:&quot;selected shapes: &quot;,&quot;t&quot;:&quot;BugSolid&quot;,&quot;args&quot;:[[],[],{&quot;items&quot;:[{}]},{}],&quot;id&quot;:&quot;_RbdSFOmfkQPk2maoMmt5&quot;},{&quot;ts&quot;:1734743456701,&quot;m&quot;:&quot;selected shapes: &quot;,&quot;t&quot;:&quot;BugSolid&quot;,&quot;args&quot;:[[],[],{&quot;items&quot;:[{}]},{}],&quot;id&quot;:&quot;W_xWirDOXUr18e9EYAnt8&quot;},{&quot;ts&quot;:1734743425741,&quot;m&quot;:&quot;selected shapes: &quot;,&quot;t&quot;:&quot;BugSolid&quot;,&quot;args&quot;:[[],[],{&quot;items&quot;:[{}]},{}],&quot;id&quot;:&quot;9yMXdHlxlHvnoGl1qYA8m&quot;},{&quot;ts&quot;:1734743418957,&quot;m&quot;:&quot;selected shapes: &quot;,&quot;t&quot;:&quot;BugSolid&quot;,&quot;args&quot;:[[],[],{&quot;items&quot;:[{}]},{}],&quot;id&quot;:&quot;x2C9fEDjRZe0n5p54Vg-U&quot;},{&quot;ts&quot;:1734743411889,&quot;m&quot;:&quot;selected shapes: &quot;,&quot;t&quot;:&quot;BugSolid&quot;,&quot;args&quot;:[[],[],{&quot;items&quot;:[{}]},{}],&quot;id&quot;:&quot;ZFlIp-dvsMUk9VzVwC962&quot;},{&quot;ts&quot;:1734743408094,&quot;m&quot;:&quot;selected shapes: &quot;,&quot;t&quot;:&quot;BugSolid&quot;,&quot;args&quot;:[[],[],{&quot;items&quot;:[{}]},{}],&quot;id&quot;:&quot;aBBOwwPyeFhomKvHQOGCE&quot;},{&quot;ts&quot;:1734743407869,&quot;m&quot;:&quot;selected shapes: &quot;,&quot;t&quot;:&quot;BugSolid&quot;,&quot;args&quot;:[[],[],{&quot;items&quot;:[{}]},{}],&quot;id&quot;:&quot;VXsr-Z5mVPbnO-bInbfU5&quot;},{&quot;ts&quot;:1734743407611,&quot;m&quot;:&quot;selected shapes: &quot;,&quot;t&quot;:&quot;BugSolid&quot;,&quot;args&quot;:[[],[],{&quot;items&quot;:[{}]},{}],&quot;id&quot;:&quot;gkMXfGBTwcDwa6qTcNvMp&quot;},{&quot;ts&quot;:1734743405829,&quot;m&quot;:&quot;selected shapes: &quot;,&quot;t&quot;:&quot;BugSolid&quot;,&quot;args&quot;:[[],[],{&quot;items&quot;:[{}]},{}],&quot;id&quot;:&quot;Oj2zyVaOi_W9r6q02pTnp&quot;},{&quot;ts&quot;:1734743401332,&quot;m&quot;:&quot;selected shapes: &quot;,&quot;t&quot;:&quot;BugSolid&quot;,&quot;args&quot;:[[],[],{&quot;items&quot;:[{}]},{}],&quot;id&quot;:&quot;yEW2x3K3sRywSWUf5IgT_&quot;},{&quot;ts&quot;:1734743401040,&quot;m&quot;:&quot;selected shapes: &quot;,&quot;t&quot;:&quot;BugSolid&quot;,&quot;args&quot;:[[],[],{&quot;items&quot;:[{}]},{}],&quot;id&quot;:&quot;NmQC6iDSmPQafniWph82C&quot;},{&quot;ts&quot;:1734743399375,&quot;m&quot;:&quot;selected shapes: &quot;,&quot;t&quot;:&quot;BugSolid&quot;,&quot;args&quot;:[[],[],{&quot;items&quot;:[{}]},{}],&quot;id&quot;:&quot;Oge04UJkDoHxXzJE3MNiB&quot;},{&quot;ts&quot;:1734743397728,&quot;m&quot;:&quot;selected shapes: &quot;,&quot;t&quot;:&quot;BugSolid&quot;,&quot;args&quot;:[[],[],{&quot;items&quot;:[{}]},{}],&quot;id&quot;:&quot;CZ7RNWqxAD2uyv8Z3shhM&quot;},{&quot;ts&quot;:1734743383154,&quot;m&quot;:&quot;selected shapes: &quot;,&quot;t&quot;:&quot;BugSolid&quot;,&quot;args&quot;:[[],[],{&quot;items&quot;:[{}]},{}],&quot;id&quot;:&quot;fnyfUYOSO8KursBouaaIX&quot;},{&quot;ts&quot;:1734743376215,&quot;m&quot;:&quot;selected shapes: &quot;,&quot;t&quot;:&quot;BugSolid&quot;,&quot;args&quot;:[[],[],{&quot;items&quot;:[{}]},{}],&quot;id&quot;:&quot;y4ElTdqfcOOLRRxFJb8w2&quot;},{&quot;ts&quot;:1734743369739,&quot;m&quot;:&quot;selected shapes: &quot;,&quot;t&quot;:&quot;BugSolid&quot;,&quot;args&quot;:[[],[],{&quot;items&quot;:[{}]},{}],&quot;id&quot;:&quot;QK5s8HjfX4M559ft7wZkp&quot;},{&quot;ts&quot;:1734743368809,&quot;m&quot;:&quot;selected shapes: &quot;,&quot;t&quot;:&quot;BugSolid&quot;,&quot;args&quot;:[[],[],{&quot;items&quot;:[{}]},{}],&quot;id&quot;:&quot;i38UWuvjqZHab09zvDf7y&quot;},{&quot;ts&quot;:1734743367340,&quot;m&quot;:&quot;selected shapes: &quot;,&quot;t&quot;:&quot;BugSolid&quot;,&quot;args&quot;:[[],[],{&quot;items&quot;:[{}]},{}],&quot;id&quot;:&quot;3__z_L-xaHq9fX3pVgDlE&quot;},{&quot;ts&quot;:1734743344267,&quot;m&quot;:&quot;selected shapes: &quot;,&quot;t&quot;:&quot;BugSolid&quot;,&quot;args&quot;:[[],[],{&quot;items&quot;:[{}]},{}],&quot;id&quot;:&quot;aRRtot8MySSz4Tvgghwms&quot;},{&quot;ts&quot;:1734743343963,&quot;m&quot;:&quot;selected shapes: &quot;,&quot;t&quot;:&quot;BugSolid&quot;,&quot;args&quot;:[[],[],{&quot;items&quot;:[{}]},{}],&quot;id&quot;:&quot;0wWqt6-zMtHKzWoORRQWt&quot;},{&quot;ts&quot;:1734743336514,&quot;m&quot;:&quot;selected shapes: &quot;,&quot;t&quot;:&quot;BugSolid&quot;,&quot;args&quot;:[[],[],{&quot;items&quot;:[{}]},{}],&quot;id&quot;:&quot;nFBeXWGuHmNSTfMHHbKKF&quot;},{&quot;ts&quot;:1734743271912,&quot;m&quot;:&quot;selected shapes: &quot;,&quot;t&quot;:&quot;BugSolid&quot;,&quot;args&quot;:[[],[],{&quot;items&quot;:[{}]},{}],&quot;id&quot;:&quot;CsRlmPL4ZAIHMSQRRTLs7&quot;},{&quot;ts&quot;:1734743252786,&quot;m&quot;:&quot;selected shapes: &quot;,&quot;t&quot;:&quot;BugSolid&quot;,&quot;args&quot;:[[],[],{&quot;items&quot;:[{}]},{}],&quot;id&quot;:&quot;3E04ctr886IiMZCkLW-1O&quot;},{&quot;ts&quot;:1734743252506,&quot;m&quot;:&quot;selected shapes: &quot;,&quot;t&quot;:&quot;BugSolid&quot;,&quot;args&quot;:[[],[],{&quot;items&quot;:[{}]},{}],&quot;id&quot;:&quot;8WSB9sQwpDYaJE0z_1sM4&quot;},{&quot;ts&quot;:1734743252504,&quot;m&quot;:&quot;selected shapes: &quot;,&quot;t&quot;:&quot;BugSolid&quot;,&quot;args&quot;:[[],[],{&quot;items&quot;:[{}]},{}],&quot;id&quot;:&quot;46cacX2R0iwQUtoE3q4YB&quot;},{&quot;ts&quot;:1734743251830,&quot;m&quot;:&quot;selected shapes: &quot;,&quot;t&quot;:&quot;BugSolid&quot;,&quot;args&quot;:[[],[],{&quot;items&quot;:[{}]},{}],&quot;id&quot;:&quot;oLsvZ-X8EJbTT0Tx9GZtB&quot;},{&quot;ts&quot;:1734743248907,&quot;m&quot;:&quot;selected shapes: &quot;,&quot;t&quot;:&quot;BugSolid&quot;,&quot;args&quot;:[[],[],{&quot;items&quot;:[{}]},{}],&quot;id&quot;:&quot;6evqAmlW9aZhUr-E_X0oM&quot;},{&quot;ts&quot;:1734743247599,&quot;m&quot;:&quot;selected shapes: &quot;,&quot;t&quot;:&quot;BugSolid&quot;,&quot;args&quot;:[[],[],{&quot;items&quot;:[{}]},{}],&quot;id&quot;:&quot;YoSqYm3w70ZJ-h68_U2Cm&quot;},{&quot;ts&quot;:1734743245944,&quot;m&quot;:&quot;selected shapes: &quot;,&quot;t&quot;:&quot;BugSolid&quot;,&quot;args&quot;:[[],[],{&quot;items&quot;:[{}]},{}],&quot;id&quot;:&quot;Fgwbn61iPzGJAkxv96kSV&quot;},{&quot;ts&quot;:1734743244528,&quot;m&quot;:&quot;selected shapes: &quot;,&quot;t&quot;:&quot;BugSolid&quot;,&quot;args&quot;:[[],[],{&quot;items&quot;:[{}]},{}],&quot;id&quot;:&quot;6XNuHvQr8TDl3nKkkB8qN&quot;},{&quot;ts&quot;:1734743243876,&quot;m&quot;:&quot;selected shapes: &quot;,&quot;t&quot;:&quot;BugSolid&quot;,&quot;args&quot;:[[],[],{&quot;items&quot;:[{}]},{}],&quot;id&quot;:&quot;K1Cgd_Av8XBHMZhb9Yjpj&quot;},{&quot;ts&quot;:1734743242370,&quot;m&quot;:&quot;selected shapes: &quot;,&quot;t&quot;:&quot;BugSolid&quot;,&quot;args&quot;:[[],[],{&quot;items&quot;:[{}]},{}],&quot;id&quot;:&quot;IO6pYsMRcniL1R0mGLBF3&quot;},{&quot;ts&quot;:1734743240777,&quot;m&quot;:&quot;selected shapes: &quot;,&quot;t&quot;:&quot;BugSolid&quot;,&quot;args&quot;:[[],[],{&quot;items&quot;:[{}]},{}],&quot;id&quot;:&quot;tjwr2mB09wwiNM7jvLrup&quot;},{&quot;ts&quot;:1734743237175,&quot;m&quot;:&quot;selected shapes: &quot;,&quot;t&quot;:&quot;BugSolid&quot;,&quot;args&quot;:[[],[],{&quot;items&quot;:[{}]},{}],&quot;id&quot;:&quot;IP-ehC7DZ46_fftmtezGd&quot;},{&quot;ts&quot;:1734743230813,&quot;m&quot;:&quot;selected shapes: &quot;,&quot;t&quot;:&quot;BugSolid&quot;,&quot;args&quot;:[[],[],{&quot;items&quot;:[{}]},{}],&quot;id&quot;:&quot;SUxYFyvv93IbomMlkIify&quot;},{&quot;ts&quot;:1734743228936,&quot;m&quot;:&quot;selected shapes: &quot;,&quot;t&quot;:&quot;BugSolid&quot;,&quot;args&quot;:[[],[],{&quot;items&quot;:[{}]},{}],&quot;id&quot;:&quot;nlz5cu3jSTgPBSwqWfFRI&quot;},{&quot;ts&quot;:1734743228160,&quot;m&quot;:&quot;selected shapes: &quot;,&quot;t&quot;:&quot;BugSolid&quot;,&quot;args&quot;:[[],[],{&quot;items&quot;:[{}]},{}],&quot;id&quot;:&quot;UUefhVxY8oEjL3f40Zfcj&quot;}]"/>
    <we:property name="default workbook 1" value="{&quot;sheets&quot;:[{&quot;data&quot;:[[&quot;Category&quot;,&quot;Company Score&quot;,&quot;Target&quot;,&quot;If Target &gt; Company Score: Value = Company Score. If Target &lt; Company Score: Value = Target.&quot;,&quot;Difference Company &amp; Target&quot;,&quot;Benchmark&quot;,&quot;Color&quot;],[&quot;+Environmental score+&quot;,&quot;61&quot;,&quot;65&quot;,&quot;61&quot;,&quot;4&quot;,&quot;70&quot;,&quot;#C95100&quot;],[&quot;Ecosystem &amp; biodiversity&quot;,&quot;78&quot;,&quot;85&quot;,&quot;78&quot;,&quot;7&quot;,&quot;70&quot;,&quot;#C95100&quot;],[&quot;Climate &amp; extreme weather&quot;,&quot;76&quot;,&quot;70&quot;,&quot;70&quot;,&quot;6&quot;,&quot;70&quot;,&quot;#919191&quot;],[&quot;Energy usage&quot;,&quot;54&quot;,&quot;60&quot;,&quot;54&quot;,&quot;6&quot;,&quot;60&quot;,&quot;#C95100&quot;],[&quot;Resource management&quot;,&quot;49&quot;,&quot;52&quot;,&quot;49&quot;,&quot;3&quot;,&quot;60&quot;,&quot;#C95100&quot;],[&quot;Pollution &amp; waste&quot;,&quot;42&quot;,&quot;50&quot;,&quot;42&quot;,&quot;8&quot;,&quot;50&quot;,&quot;#C95100&quot;]],&quot;name&quot;:&quot;Page 5 - Environment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Social score+&quot;,&quot;48&quot;,&quot;50&quot;,&quot;48&quot;,&quot;2&quot;,&quot;55&quot;,&quot;#EDA400&quot;],[&quot;Supply chain management&quot;,&quot;55&quot;,&quot;50&quot;,&quot;50&quot;,&quot;5&quot;,&quot;45&quot;,&quot;#919191&quot;],[&quot;Human rights&quot;,&quot;49&quot;,&quot;50&quot;,&quot;49&quot;,&quot;1&quot;,&quot;55&quot;,&quot;#EDA400&quot;],[&quot;Customer health&quot;,&quot;48&quot;,&quot;45&quot;,&quot;45&quot;,&quot;3&quot;,&quot;45&quot;,&quot;#919191&quot;],[&quot;Labor &amp; diversity&quot;,&quot;45&quot;,&quot;50&quot;,&quot;45&quot;,&quot;5&quot;,&quot;50&quot;,&quot;#EDA400&quot;],[&quot;Community engagement&quot;,&quot;43&quot;,&quot;45&quot;,&quot;43&quot;,&quot;2&quot;,&quot;45&quot;,&quot;#EDA400&quot;]],&quot;name&quot;:&quot;Page 5 - Soci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Governance score+&quot;,&quot;49&quot;,&quot;50&quot;,&quot;49&quot;,&quot;1&quot;,&quot;50&quot;,&quot;#53859B&quot;],[&quot;Business ethics&quot;,&quot;66&quot;,&quot;60&quot;,&quot;60&quot;,&quot;6&quot;,&quot;55&quot;,&quot;#919191&quot;],[&quot;Executive compensation&quot;,&quot;55&quot;,&quot;50&quot;,&quot;50&quot;,&quot;5&quot;,&quot;48&quot;,&quot;#919191&quot;],[&quot;Board composition&quot;,&quot;51&quot;,&quot;50&quot;,&quot;50&quot;,&quot;1&quot;,&quot;55&quot;,&quot;#919191&quot;],[&quot;Sustainability governance&quot;,&quot;49&quot;,&quot;50&quot;,&quot;49&quot;,&quot;1&quot;,&quot;50&quot;,&quot;#53859B&quot;],[&quot;Risk management&quot;,&quot;24&quot;,&quot;30&quot;,&quot;24&quot;,&quot;6&quot;,&quot;40&quot;,&quot;#53859B&quot;]],&quot;name&quot;:&quot;Page 5 - Governance Single&quot;,&quot;parsers&quot;:{&quot;column&quot;:[null,{&quot;targetType&quot;:1,&quot;parserOptions&quot;:{&quot;decimalSeparator&quot;:&quot;.&quot;,&quot;ignore&quot;:[]}}]}},{&quot;data&quot;:[[&quot;Dates&quot;,&quot;Company&quot;,&quot;Impact Score (between -10 and 10)&quot;,&quot;Data Label&quot;,&quot;Category Envirommental&quot;,&quot;Category Social&quot;,&quot;Category Governance&quot;],[&quot;21 March 2024&quot;,&quot;A&quot;,&quot;-1.3&quot;,&quot;Leaked internal memo reveals company x knew about environmental violations for years&quot;,&quot;Environmental&quot;,null,&quot;Governance&quot;],[&quot;12 January 2024&quot;,&quot;A&quot;,&quot;-0.9&quot;,&quot;A data breach exposes the personal information of millions of company x's customers. The company is accused of failing to properly secure user data&quot;,null,&quot;Social&quot;,&quot;Governance&quot;],[&quot;18 November 2023&quot;,&quot;A&quot;,&quot;-5.8&quot;,&quot;Company x unveils a new \&quot;eco-friendly\&quot; product line, but environmental groups criticize it as greenwashing, pointing out the product's reliance on unsustainable materials&quot;,&quot;Environmental&quot;,null,null],[&quot;12 November 2023&quot;,&quot;A&quot;,&quot;1.4&quot;,&quot;Company x launches a free educational program aimed at empowering underprivileged communities with valuable job skills&quot;,null,&quot;Social&quot;,null],[&quot;05 May 2023&quot;,&quot;A&quot;,&quot;-3.1&quot;,&quot;Independent study links chemical runoff from X's waste disposal site to a rise in birth defects in a nearby community&quot;,&quot;Environmental&quot;,&quot;Social&quot;,null]],&quot;name&quot;:&quot;Page 9 - Reputation Timeline&quot;,&quot;parsers&quot;:{&quot;column&quot;:[null,null,{&quot;targetType&quot;:1,&quot;parserOptions&quot;:{&quot;decimalSeparator&quot;:&quot;.&quot;,&quot;ignore&quot;:[]}}]}},{&quot;data&quot;:[[&quot;Year&quot;,&quot;Scope 1: Direct Emissions&quot;,&quot;Scope 2: Indirect Emissions from Purchased Energy&quot;,&quot;Scope 3: Other Indirect Emissions&quot;,&quot;Relative&quot;],[&quot;2020&quot;,&quot;112340&quot;,&quot;64738&quot;,&quot;7485&quot;,&quot;1&quot;],[&quot;2021&quot;,&quot;98374&quot;,&quot;45384&quot;,&quot;6483&quot;,&quot;0.81&quot;],[&quot;2022&quot;,&quot;83750&quot;,&quot;43563&quot;,&quot;5193&quot;,&quot;0.72&quot;],[&quot;2023&quot;,&quot;67493&quot;,&quot;23535&quot;,&quot;3948&quot;,&quot;0.51&quot;],[&quot;2024 (forecast)&quot;,&quot;51374&quot;,&quot;14643&quot;,&quot;3284&quot;,&quot;0.37&quot;]],&quot;name&quot;:&quot;Page 7 - Greenhouse Gas&quot;,&quot;parsers&quot;:{&quot;column&quot;:[null,{&quot;targetType&quot;:1,&quot;parserOptions&quot;:{&quot;decimalSeparator&quot;:&quot;.&quot;,&quot;ignore&quot;:[]}}]}},{&quot;data&quot;:[[&quot;Year&quot;,&quot;Serious Safety Incidents&quot;,&quot;Lost Time Incidents&quot;],[&quot;2020&quot;,&quot;21&quot;,&quot;14&quot;],[&quot;2021&quot;,&quot;18&quot;,&quot;12&quot;],[&quot;2022&quot;,&quot;16&quot;,&quot;9&quot;],[&quot;2023&quot;,&quot;16&quot;,&quot;9&quot;],[&quot;2024 (forecast)&quot;,&quot;11&quot;,&quot;7&quot;]],&quot;name&quot;:&quot;Page 8 - Incidents&quot;,&quot;parsers&quot;:{&quot;column&quot;:[null,null,null,null,null,null,{&quot;targetType&quot;:1,&quot;parserOptions&quot;:{&quot;decimalSeparator&quot;:&quot;,&quot;,&quot;ignore&quot;:[]}}]}},{&quot;data&quot;:[[&quot;Month&quot;,&quot;Environmental&quot;,&quot;Social&quot;,&quot;Governance&quot;,&quot;Composite&quot;],[&quot;2023-07&quot;,&quot;60.473544037332346&quot;,&quot;78.9235753024886&quot;,&quot;53.12525316982224&quot;,&quot;64,17412417&quot;],[&quot;2023-08&quot;,&quot;58.62075705597775&quot;,&quot;77.60046550046769&quot;,&quot;55.00550273474363&quot;,&quot;63,74224176&quot;],[&quot;2023-09&quot;,&quot;60.114741725045334&quot;,&quot;78.0057813480291&quot;,&quot;52.071743806206335&quot;,&quot;63,39742229&quot;],[&quot;2023-10&quot;,&quot;57.13977884571919&quot;,&quot;76.34907754022139&quot;,&quot;50.489691853098165&quot;,&quot;61,32618275&quot;],[&quot;2023-11&quot;,&quot;57.80339799058165&quot;,&quot;75.8782341923992&quot;,&quot;51.25209000862972&quot;,&quot;61,64457406&quot;],[&quot;2023-12&quot;,&quot;56.17577560889657&quot;,&quot;71.87527679584927&quot;,&quot;49.090906165243865&quot;,&quot;59,04731952&quot;],[&quot;2024-01&quot;,&quot;54.34745155333272&quot;,&quot;71.38242424847478&quot;,&quot;46.12434489340516&quot;,&quot;57,28474023&quot;],[&quot;2024-02&quot;,&quot;51.689423481003104&quot;,&quot;69.1834898056977&quot;,&quot;45.73632135216705&quot;,&quot;55,53641155&quot;],[&quot;2024-03&quot;,&quot;54.496079750012136&quot;,&quot;70.11235473217971&quot;,&quot;44.17424613101239&quot;,&quot;56,26089354&quot;],[&quot;2024-04&quot;,&quot;52.071334689563976&quot;,&quot;67.42789622523772&quot;,&quot;44.57196082467012&quot;,&quot;54,69039725&quot;],[&quot;2024-05&quot;,&quot;50.45075691925057&quot;,&quot;65.19540301510912&quot;,&quot;42.741771758348975&quot;,&quot;52,79597723&quot;],[&quot;2024-06&quot;,&quot;48.06386500888085&quot;,&quot;65.27080131127997&quot;,&quot;40.98928044054952&quot;,&quot;51,44131559&quot;]],&quot;name&quot;:&quot;Page 2 &amp; 3 - Month over month&quot;,&quot;parsers&quot;:{&quot;column&quot;:[{&quot;targetType&quot;:3,&quot;parserOptions&quot;:{&quot;dateFormat&quot;:&quot;%Y-%m&quot;}},null,null,null,{&quot;targetType&quot;:1,&quot;parserOptions&quot;:{&quot;decimalSeparator&quot;:&quot;,&quot;,&quot;ignore&quot;:[]}}]}},{&quot;data&quot;:[[&quot;Category&quot;,&quot;Business impact&quot;,&quot;Stakeholder importance&quot;,&quot;Color 1&quot;,&quot;Color 2&quot;,&quot;Color 3&quot;],[&quot;Climate &amp; extreme weather&quot;,&quot;23&quot;,&quot;15&quot;,&quot;#EDA400&quot;,&quot;#C95100&quot;,&quot;#C95100&quot;],[&quot;Resource management&quot;,&quot;31&quot;,&quot;45&quot;,&quot;#EDA400&quot;,&quot;#C95100&quot;,&quot;#C95100&quot;],[&quot;Pollution &amp; waste&quot;,&quot;16&quot;,&quot;56&quot;,&quot;#EDA400&quot;,&quot;#C95100&quot;,&quot;#C95100&quot;],[&quot;Ecosystem &amp; biodiversity&quot;,&quot;27&quot;,&quot;65&quot;,&quot;#EDA400&quot;,&quot;#C95100&quot;,&quot;#C95100&quot;],[&quot;Energy use&quot;,&quot;69&quot;,&quot;82&quot;,&quot;#EDA400&quot;,&quot;#C95100&quot;,&quot;#C95100&quot;],[&quot;Labor &amp; diversity&quot;,&quot;54&quot;,&quot;18&quot;,&quot;#53859B&quot;,&quot;#EDA400&quot;,&quot;#EDA400&quot;],[&quot;Supply chain management&quot;,&quot;80&quot;,&quot;24&quot;,&quot;#53859B&quot;,&quot;#EDA400&quot;,&quot;#C95100&quot;],[&quot;Human rights&quot;,&quot;43&quot;,&quot;48&quot;,&quot;#53859B&quot;,&quot;#EDA400&quot;,&quot;#EDA400&quot;],[&quot;Community engagement&quot;,&quot;27&quot;,&quot;82&quot;,&quot;#53859B&quot;,&quot;#EDA400&quot;,&quot;#EDA400&quot;],[&quot;Customer health&quot;,&quot;76&quot;,&quot;89&quot;,&quot;#EDA400&quot;,&quot;#EDA400&quot;,&quot;#EDA400&quot;],[&quot;Board composition&quot;,&quot;56&quot;,&quot;27&quot;,&quot;#53859B&quot;,&quot;#53859B&quot;,&quot;#53859B&quot;],[&quot;Executive compensation&quot;,&quot;43&quot;,&quot;68&quot;,&quot;#53859B&quot;,&quot;#53859B&quot;,&quot;#53859B&quot;],[&quot;Risk management&quot;,&quot;65&quot;,&quot;45&quot;,&quot;#53859B&quot;,&quot;#53859B&quot;,&quot;#53859B&quot;],[&quot;Business ethics&quot;,&quot;44&quot;,&quot;78&quot;,&quot;#53859B&quot;,&quot;#53859B&quot;,&quot;#53859B&quot;],[&quot;Sustainability governance&quot;,&quot;61&quot;,&quot;80&quot;,&quot;#53859B&quot;,&quot;#53859B&quot;,&quot;#53859B&quot;]],&quot;name&quot;:&quot;Page 3 - Materiality Matrix&quot;,&quot;parsers&quot;:{}},{&quot;data&quot;:[[&quot;Category&quot;,&quot;Value between -10 and 10&quot;],[&quot;Environmental&quot;,&quot;-8&quot;],[&quot;Social&quot;,&quot;2&quot;],[&quot;Governance&quot;,&quot;-3&quot;]],&quot;name&quot;:&quot;Page 9 - Risk Score&quot;,&quot;parsers&quot;:{&quot;column&quot;:[null,{&quot;targetType&quot;:1,&quot;parserOptions&quot;:{&quot;decimalSeparator&quot;:&quot;.&quot;,&quot;ignore&quot;:[]}},null,{&quot;targetType&quot;:1,&quot;parserOptions&quot;:{&quot;decimalSeparator&quot;:&quot;.&quot;,&quot;ignore&quot;:[]}}]}},{&quot;data&quot;:[[&quot;Page 3 - Highlights 1&quot;,&quot;Page 3 - Highlights 2&quot;,&quot;Page 4 - Highlights 1&quot;,&quot;Page 4 - Highlights 2&quot;,&quot;Page 4 - Highlights 3&quot;,&quot;Page 5 - Highlights 1&quot;,&quot;Page 5 - Highlights 2&quot;,&quot;Page 5 - Highlights 3&quot;,&quot;Page 7 - Highlights 1&quot;,&quot;Page 7 - Highlights 2&quot;,&quot;Page 8 - Highlights&quot;,&quot;Page 9 - Highlights 1&quot;,&quot;Page 9 - Highlights 2&quot;,&quot;Page 10 - Highlights 1&quot;,&quot;Page 10 - Highlights 2&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null,null,null,null,null,null,null,null,null,null,null,null,null,null,null],[null,null,null,null,null,null,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name&quot;:&quot;Highlights and focus area&quot;,&quot;parsers&quot;:{}},{&quot;data&quot;:[[&quot;Period&quot;,&quot;Report and Period&quot;,&quot;Page 2 - Text 1&quot;,&quot;Page 2 - Text 2&quot;,&quot;Page 2 - Workforce size&quot;,&quot;Page 2 - Revenue&quot;,&quot;Page 2 - Number of suppliers&quot;,&quot;Page 2 - Total cargo handled&quot;,&quot;Page 6 - Text&quot;],[&quot;Q3 2024&quot;,&quot;ESG-Monitor Q3 2024&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212.236&quot;,&quot;18.4 billion&quot;,&quot;11.564&quot;,&quot;350 million tons&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null,&quot;&quot;,null,&quot;&quot;,null,null,null,null,&quot;&quot;],[null,&quot;&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quot;&quot;,null,&quot;&quot;,null,null,null,null,&quot;&quot;],[null,&quot;&quot;,&quot;Feugiat in ante metus dictum. Semper auctor neque vitae tempus quam pellentesque nec nam aliquam. Mauris in aliquam sem fringilla ut morbi. Duis tristique sollicitudin nibh sit amet commodo nulla facilisi. Feugiat scelerisque varius.&quot;,&quot;Feugiat in ante metus dictum. Semper auctor neque vitae tempus quam pellentesque nec nam aliquam. Mauris in aliquam sem fringilla ut morbi. Duis tristique sollicitudin nibh sit amet commodo nulla facilisi. Feugiat scelerisque varius.&quot;,null,null,null,null,&quot;Feugiat in ante metus dictum. Semper auctor neque vitae tempus quam pellentesque nec nam aliquam. Mauris in aliquam sem fringilla ut morbi. Duis tristique sollicitudin nibh sit amet commodo nulla facilisi. Feugiat scelerisque varius.&quot;]],&quot;name&quot;:&quot;Texts&quot;,&quot;parsers&quot;:{}},{&quot;data&quot;:[[&quot;Category&quot;,&quot;Value between -10 and 10&quot;],[&quot;Total&quot;,&quot;-4&quot;]],&quot;name&quot;:&quot;Page 9 - Total Risk Score&quot;,&quot;parsers&quot;:{&quot;column&quot;:[null,{&quot;targetType&quot;:1,&quot;parserOptions&quot;:{&quot;decimalSeparator&quot;:&quot;.&quot;,&quot;ignore&quot;:[]}},null,{&quot;targetType&quot;:1,&quot;parserOptions&quot;:{&quot;decimalSeparator&quot;:&quot;.&quot;,&quot;ignore&quot;:[]}}]}},{&quot;data&quot;:[[&quot;Category&quot;,&quot;Supplier&quot;,&quot;Value (between 0 and 100)&quot;],[&quot;Carbon &amp; energy efficiency&quot;,&quot;A&quot;,&quot;33&quot;],[&quot;Carbon reduction plans&quot;,&quot;A&quot;,&quot;37&quot;],[&quot;Gender pay gaps&quot;,&quot;A&quot;,&quot;44&quot;],[&quot;Diversity&quot;,&quot;A&quot;,&quot;50&quot;],[&quot;Data protection&quot;,&quot;A&quot;,&quot;35&quot;],[&quot;Energy &amp; carbon reporting&quot;,&quot;A&quot;,&quot;60&quot;],[&quot;Security&quot;,&quot;A&quot;,&quot;40&quot;],[&quot;Carbon &amp; energy efficiency&quot;,&quot;B&quot;,&quot;70&quot;],[&quot;Carbon reduction plans&quot;,&quot;B&quot;,&quot;40&quot;],[&quot;Gender pay gaps&quot;,&quot;B&quot;,&quot;48&quot;],[&quot;Diversity&quot;,&quot;B&quot;,&quot;30&quot;],[&quot;Data protection&quot;,&quot;B&quot;,&quot;60&quot;],[&quot;Energy &amp; carbon reporting&quot;,&quot;B&quot;,&quot;63&quot;],[&quot;Security&quot;,&quot;B&quot;,&quot;35&quot;],[&quot;Carbon &amp; energy efficiency&quot;,&quot;C&quot;,&quot;28&quot;],[&quot;Carbon reduction plans&quot;,&quot;C&quot;,&quot;67&quot;],[&quot;Gender pay gaps&quot;,&quot;C&quot;,&quot;38&quot;],[&quot;Diversity&quot;,&quot;C&quot;,&quot;53&quot;],[&quot;Data protection&quot;,&quot;C&quot;,&quot;50&quot;],[&quot;Energy &amp; carbon reporting&quot;,&quot;C&quot;,&quot;52&quot;],[&quot;Security&quot;,&quot;C&quot;,&quot;64&quot;],[&quot;Carbon &amp; energy efficiency&quot;,&quot;D&quot;,&quot;51&quot;],[&quot;Carbon reduction plans&quot;,&quot;D&quot;,&quot;30&quot;],[&quot;Gender pay gaps&quot;,&quot;D&quot;,&quot;60&quot;],[&quot;Diversity&quot;,&quot;D&quot;,&quot;63&quot;],[&quot;Data protection&quot;,&quot;D&quot;,&quot;30&quot;],[&quot;Energy &amp; carbon reporting&quot;,&quot;D&quot;,&quot;37&quot;],[&quot;Security&quot;,&quot;D&quot;,&quot;38&quot;],[&quot;Carbon &amp; energy efficiency&quot;,&quot;E&quot;,&quot;47&quot;],[&quot;Carbon reduction plans&quot;,&quot;E&quot;,&quot;34&quot;],[&quot;Gender pay gaps&quot;,&quot;E&quot;,&quot;66&quot;],[&quot;Diversity&quot;,&quot;E&quot;,&quot;29&quot;],[&quot;Data protection&quot;,&quot;E&quot;,&quot;35&quot;],[&quot;Energy &amp; carbon reporting&quot;,&quot;E&quot;,&quot;65&quot;],[&quot;Security&quot;,&quot;E&quot;,&quot;43&quot;],[&quot;Carbon &amp; energy efficiency&quot;,&quot;F&quot;,&quot;57&quot;],[&quot;Carbon reduction plans&quot;,&quot;F&quot;,&quot;48&quot;],[&quot;Gender pay gaps&quot;,&quot;F&quot;,&quot;57&quot;],[&quot;Diversity&quot;,&quot;F&quot;,&quot;71&quot;],[&quot;Data protection&quot;,&quot;F&quot;,&quot;65&quot;],[&quot;Energy &amp; carbon reporting&quot;,&quot;F&quot;,&quot;15&quot;],[&quot;Security&quot;,&quot;F&quot;,&quot;30&quot;],[&quot;Carbon &amp; energy efficiency&quot;,&quot;G&quot;,&quot;55&quot;],[&quot;Carbon reduction plans&quot;,&quot;G&quot;,&quot;43&quot;],[&quot;Gender pay gaps&quot;,&quot;G&quot;,&quot;59&quot;],[&quot;Diversity&quot;,&quot;G&quot;,&quot;61&quot;],[&quot;Data protection&quot;,&quot;G&quot;,&quot;47&quot;],[&quot;Energy &amp; carbon reporting&quot;,&quot;G&quot;,&quot;37&quot;],[&quot;Security&quot;,&quot;G&quot;,&quot;33&quot;],[&quot;Carbon &amp; energy efficiency&quot;,&quot;H&quot;,&quot;56&quot;],[&quot;Carbon reduction plans&quot;,&quot;H&quot;,&quot;61&quot;],[&quot;Gender pay gaps&quot;,&quot;H&quot;,&quot;63&quot;],[&quot;Diversity&quot;,&quot;H&quot;,&quot;53&quot;],[&quot;Data protection&quot;,&quot;H&quot;,&quot;81&quot;],[&quot;Energy &amp; carbon reporting&quot;,&quot;H&quot;,&quot;46&quot;],[&quot;Security&quot;,&quot;H&quot;,&quot;64&quot;],[&quot;Carbon &amp; energy efficiency&quot;,&quot;I&quot;,&quot;78&quot;],[&quot;Carbon reduction plans&quot;,&quot;I&quot;,&quot;43&quot;],[&quot;Gender pay gaps&quot;,&quot;I&quot;,&quot;47&quot;],[&quot;Diversity&quot;,&quot;I&quot;,&quot;43&quot;],[&quot;Data protection&quot;,&quot;I&quot;,&quot;56&quot;],[&quot;Energy &amp; carbon reporting&quot;,&quot;I&quot;,&quot;51&quot;],[&quot;Security&quot;,&quot;I&quot;,&quot;76&quot;],[&quot;Carbon &amp; energy efficiency&quot;,&quot;J&quot;,&quot;52&quot;],[&quot;Carbon reduction plans&quot;,&quot;J&quot;,&quot;57&quot;],[&quot;Gender pay gaps&quot;,&quot;J&quot;,&quot;34&quot;],[&quot;Diversity&quot;,&quot;J&quot;,&quot;31&quot;],[&quot;Data protection&quot;,&quot;J&quot;,&quot;23&quot;],[&quot;Energy &amp; carbon reporting&quot;,&quot;J&quot;,&quot;42&quot;],[&quot;Security&quot;,&quot;J&quot;,&quot;47&quot;],[&quot;Carbon &amp; energy efficiency&quot;,&quot;K&quot;,&quot;53&quot;],[&quot;Carbon reduction plans&quot;,&quot;K&quot;,&quot;89&quot;],[&quot;Gender pay gaps&quot;,&quot;K&quot;,&quot;73&quot;],[&quot;Diversity&quot;,&quot;K&quot;,&quot;30&quot;],[&quot;Data protection&quot;,&quot;K&quot;,&quot;38&quot;],[&quot;Energy &amp; carbon reporting&quot;,&quot;K&quot;,&quot;17&quot;],[&quot;Security&quot;,&quot;K&quot;,&quot;37&quot;]],&quot;name&quot;:&quot;Page 10 - Supplier Distribution&quot;,&quot;parsers&quot;:{&quot;column&quot;:[null,null,{&quot;targetType&quot;:1,&quot;parserOptions&quot;:{&quot;decimalSeparator&quot;:&quot;.&quot;,&quot;ignore&quot;:[]}}]}},{&quot;data&quot;:[[&quot;Suppliers&quot;,&quot;Business impact (between 0 and 100)&quot;,&quot;Stakeholder importance (between 0 and 100)&quot;],[&quot;Supplier 1&quot;,&quot;36&quot;,&quot;12&quot;],[&quot;Supplier 2&quot;,&quot;27&quot;,&quot;45&quot;],[&quot;Supplier 3&quot;,&quot;23&quot;,&quot;67&quot;],[&quot;Supplier 4&quot;,&quot;88&quot;,&quot;65&quot;],[&quot;Supplier 5&quot;,&quot;44&quot;,&quot;63&quot;],[&quot;Supplier 6&quot;,&quot;54&quot;,&quot;23&quot;],[&quot;Supplier 7&quot;,&quot;11&quot;,&quot;23&quot;],[&quot;Supplier 8&quot;,&quot;19&quot;,&quot;6&quot;],[&quot;Supplier 9&quot;,&quot;55&quot;,&quot;44&quot;],[&quot;Supplier 10&quot;,&quot;34&quot;,&quot;87&quot;],[&quot;Supplier 11&quot;,&quot;64&quot;,&quot;85&quot;]],&quot;name&quot;:&quot;Page 10 - Supplier Materiality&quot;,&quot;parsers&quot;:{}}],&quot;location&quot;:&quot;&quot;}"/>
    <we:property name="work-book-names" value="[&quot;default workbook 1&quot;,&quot;default workbook 2&quot;,&quot;default workbook 3&quot;,&quot;default workbook 4&quot;,&quot;default workbook 5&quot;]"/>
    <we:property name="default workbook 2" value="{&quot;sheets&quot;:[{&quot;data&quot;:[[&quot;Category&quot;,&quot;Company Score&quot;,&quot;Target&quot;,&quot;If Target &gt; Company Score: Value = Company Score. If Target &lt; Company Score: Value = Target.&quot;,&quot;Difference Company &amp; Target&quot;,&quot;Benchmark&quot;,&quot;Color&quot;],[&quot;+Environmental score+&quot;,&quot;61&quot;,&quot;65&quot;,&quot;61&quot;,&quot;4&quot;,&quot;70&quot;,&quot;#C95100&quot;],[&quot;Ecosystem &amp; biodiversity&quot;,&quot;78&quot;,&quot;85&quot;,&quot;78&quot;,&quot;7&quot;,&quot;70&quot;,&quot;#C95100&quot;],[&quot;Climate &amp; extreme weather&quot;,&quot;76&quot;,&quot;70&quot;,&quot;70&quot;,&quot;6&quot;,&quot;70&quot;,&quot;#919191&quot;],[&quot;Energy usage&quot;,&quot;54&quot;,&quot;60&quot;,&quot;54&quot;,&quot;6&quot;,&quot;60&quot;,&quot;#C95100&quot;],[&quot;Resource management&quot;,&quot;49&quot;,&quot;52&quot;,&quot;49&quot;,&quot;3&quot;,&quot;60&quot;,&quot;#C95100&quot;],[&quot;Pollution &amp; waste&quot;,&quot;42&quot;,&quot;50&quot;,&quot;42&quot;,&quot;8&quot;,&quot;50&quot;,&quot;#C95100&quot;]],&quot;name&quot;:&quot;Page 5 - Environment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Social score+&quot;,&quot;48&quot;,&quot;50&quot;,&quot;48&quot;,&quot;2&quot;,&quot;55&quot;,&quot;#EDA400&quot;],[&quot;Supply chain management&quot;,&quot;55&quot;,&quot;50&quot;,&quot;50&quot;,&quot;5&quot;,&quot;45&quot;,&quot;#919191&quot;],[&quot;Human rights&quot;,&quot;49&quot;,&quot;50&quot;,&quot;49&quot;,&quot;1&quot;,&quot;55&quot;,&quot;#EDA400&quot;],[&quot;Customer health&quot;,&quot;48&quot;,&quot;45&quot;,&quot;45&quot;,&quot;3&quot;,&quot;45&quot;,&quot;#919191&quot;],[&quot;Labor &amp; diversity&quot;,&quot;45&quot;,&quot;50&quot;,&quot;45&quot;,&quot;5&quot;,&quot;50&quot;,&quot;#EDA400&quot;],[&quot;Community engagement&quot;,&quot;43&quot;,&quot;45&quot;,&quot;43&quot;,&quot;2&quot;,&quot;45&quot;,&quot;#EDA400&quot;]],&quot;name&quot;:&quot;Page 5 - Soci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Governance score+&quot;,&quot;49&quot;,&quot;50&quot;,&quot;49&quot;,&quot;1&quot;,&quot;50&quot;,&quot;#53859B&quot;],[&quot;Business ethics&quot;,&quot;66&quot;,&quot;60&quot;,&quot;60&quot;,&quot;6&quot;,&quot;55&quot;,&quot;#919191&quot;],[&quot;Executive compensation&quot;,&quot;55&quot;,&quot;50&quot;,&quot;50&quot;,&quot;5&quot;,&quot;48&quot;,&quot;#919191&quot;],[&quot;Board composition&quot;,&quot;51&quot;,&quot;50&quot;,&quot;50&quot;,&quot;1&quot;,&quot;55&quot;,&quot;#919191&quot;],[&quot;Sustainability governance&quot;,&quot;49&quot;,&quot;50&quot;,&quot;49&quot;,&quot;1&quot;,&quot;50&quot;,&quot;#53859B&quot;],[&quot;Risk management&quot;,&quot;24&quot;,&quot;30&quot;,&quot;24&quot;,&quot;6&quot;,&quot;40&quot;,&quot;#53859B&quot;]],&quot;name&quot;:&quot;Page 5 - Governance Single&quot;,&quot;parsers&quot;:{&quot;column&quot;:[null,{&quot;targetType&quot;:1,&quot;parserOptions&quot;:{&quot;decimalSeparator&quot;:&quot;.&quot;,&quot;ignore&quot;:[]}}]}},{&quot;data&quot;:[[&quot;Dates&quot;,&quot;Company&quot;,&quot;Impact Score (between -10 and 10)&quot;,&quot;Data Label&quot;,&quot;Category Envirommental&quot;,&quot;Category Social&quot;,&quot;Category Governance&quot;],[&quot;21 March 2024&quot;,&quot;A&quot;,&quot;-1.3&quot;,&quot;Leaked internal memo reveals company x knew about environmental violations for years&quot;,&quot;Environmental&quot;,null,&quot;Governance&quot;],[&quot;12 January 2024&quot;,&quot;A&quot;,&quot;-0.9&quot;,&quot;A data breach exposes the personal information of millions of company x's customers. The company is accused of failing to properly secure user data&quot;,null,&quot;Social&quot;,&quot;Governance&quot;],[&quot;18 November 2023&quot;,&quot;A&quot;,&quot;-5.8&quot;,&quot;Company x unveils a new \&quot;eco-friendly\&quot; product line, but environmental groups criticize it as greenwashing, pointing out the product's reliance on unsustainable materials&quot;,&quot;Environmental&quot;,null,null],[&quot;12 November 2023&quot;,&quot;A&quot;,&quot;1.4&quot;,&quot;Company x launches a free educational program aimed at empowering underprivileged communities with valuable job skills&quot;,null,&quot;Social&quot;,null],[&quot;05 May 2023&quot;,&quot;A&quot;,&quot;-3.1&quot;,&quot;Independent study links chemical runoff from X's waste disposal site to a rise in birth defects in a nearby community&quot;,&quot;Environmental&quot;,&quot;Social&quot;,null]],&quot;name&quot;:&quot;Page 9 - Reputation Timeline&quot;,&quot;parsers&quot;:{&quot;column&quot;:[null,null,{&quot;targetType&quot;:1,&quot;parserOptions&quot;:{&quot;decimalSeparator&quot;:&quot;.&quot;,&quot;ignore&quot;:[]}}]}},{&quot;data&quot;:[[&quot;Year&quot;,&quot;Scope 1: Direct Emissions&quot;,&quot;Scope 2: Indirect Emissions from Purchased Energy&quot;,&quot;Scope 3: Other Indirect Emissions&quot;,&quot;Relative&quot;],[&quot;2020&quot;,&quot;112340&quot;,&quot;64738&quot;,&quot;7485&quot;,&quot;1&quot;],[&quot;2021&quot;,&quot;98374&quot;,&quot;45384&quot;,&quot;6483&quot;,&quot;0.81&quot;],[&quot;2022&quot;,&quot;83750&quot;,&quot;43563&quot;,&quot;5193&quot;,&quot;0.72&quot;],[&quot;2023&quot;,&quot;67493&quot;,&quot;23535&quot;,&quot;3948&quot;,&quot;0.51&quot;],[&quot;2024 (forecast)&quot;,&quot;51374&quot;,&quot;14643&quot;,&quot;3284&quot;,&quot;0.37&quot;]],&quot;name&quot;:&quot;Page 7 - Greenhouse Gas&quot;,&quot;parsers&quot;:{&quot;column&quot;:[null,{&quot;targetType&quot;:1,&quot;parserOptions&quot;:{&quot;decimalSeparator&quot;:&quot;.&quot;,&quot;ignore&quot;:[]}}]}},{&quot;data&quot;:[[&quot;Year&quot;,&quot;Serious Safety Incidents&quot;,&quot;Lost Time Incidents&quot;],[&quot;2020&quot;,&quot;21&quot;,&quot;14&quot;],[&quot;2021&quot;,&quot;18&quot;,&quot;12&quot;],[&quot;2022&quot;,&quot;16&quot;,&quot;9&quot;],[&quot;2023&quot;,&quot;16&quot;,&quot;9&quot;],[&quot;2024 (forecast)&quot;,&quot;11&quot;,&quot;7&quot;]],&quot;name&quot;:&quot;Page 8 - Incidents&quot;,&quot;parsers&quot;:{&quot;column&quot;:[null,null,null,null,null,null,{&quot;targetType&quot;:1,&quot;parserOptions&quot;:{&quot;decimalSeparator&quot;:&quot;,&quot;,&quot;ignore&quot;:[]}}]}},{&quot;data&quot;:[[&quot;Month&quot;,&quot;Environmental&quot;,&quot;Social&quot;,&quot;Governance&quot;,&quot;Composite&quot;],[&quot;2023-07&quot;,&quot;60.473544037332346&quot;,&quot;78.9235753024886&quot;,&quot;53.12525316982224&quot;,&quot;64,17412417&quot;],[&quot;2023-08&quot;,&quot;58.62075705597775&quot;,&quot;77.60046550046769&quot;,&quot;55.00550273474363&quot;,&quot;63,74224176&quot;],[&quot;2023-09&quot;,&quot;60.114741725045334&quot;,&quot;78.0057813480291&quot;,&quot;52.071743806206335&quot;,&quot;63,39742229&quot;],[&quot;2023-10&quot;,&quot;57.13977884571919&quot;,&quot;76.34907754022139&quot;,&quot;50.489691853098165&quot;,&quot;61,32618275&quot;],[&quot;2023-11&quot;,&quot;57.80339799058165&quot;,&quot;75.8782341923992&quot;,&quot;51.25209000862972&quot;,&quot;61,64457406&quot;],[&quot;2023-12&quot;,&quot;56.17577560889657&quot;,&quot;71.87527679584927&quot;,&quot;49.090906165243865&quot;,&quot;59,04731952&quot;],[&quot;2024-01&quot;,&quot;54.34745155333272&quot;,&quot;71.38242424847478&quot;,&quot;46.12434489340516&quot;,&quot;57,28474023&quot;],[&quot;2024-02&quot;,&quot;51.689423481003104&quot;,&quot;69.1834898056977&quot;,&quot;45.73632135216705&quot;,&quot;55,53641155&quot;],[&quot;2024-03&quot;,&quot;54.496079750012136&quot;,&quot;70.11235473217971&quot;,&quot;44.17424613101239&quot;,&quot;56,26089354&quot;],[&quot;2024-04&quot;,&quot;52.071334689563976&quot;,&quot;67.42789622523772&quot;,&quot;44.57196082467012&quot;,&quot;54,69039725&quot;],[&quot;2024-05&quot;,&quot;50.45075691925057&quot;,&quot;65.19540301510912&quot;,&quot;42.741771758348975&quot;,&quot;52,79597723&quot;],[&quot;2024-06&quot;,&quot;48.06386500888085&quot;,&quot;65.27080131127997&quot;,&quot;40.98928044054952&quot;,&quot;51,44131559&quot;]],&quot;name&quot;:&quot;Page 2 &amp; 3 - Month over month&quot;,&quot;parsers&quot;:{&quot;column&quot;:[{&quot;targetType&quot;:3,&quot;parserOptions&quot;:{&quot;dateFormat&quot;:&quot;%Y-%m&quot;}},null,null,null,{&quot;targetType&quot;:1,&quot;parserOptions&quot;:{&quot;decimalSeparator&quot;:&quot;,&quot;,&quot;ignore&quot;:[]}}]}},{&quot;data&quot;:[[&quot;Category&quot;,&quot;Business impact&quot;,&quot;Stakeholder importance&quot;,&quot;Color 1&quot;,&quot;Color 2&quot;,&quot;Color 3&quot;],[&quot;Climate &amp; extreme weather&quot;,&quot;23&quot;,&quot;15&quot;,&quot;#EDA400&quot;,&quot;#C95100&quot;,&quot;#C95100&quot;],[&quot;Resource management&quot;,&quot;31&quot;,&quot;45&quot;,&quot;#EDA400&quot;,&quot;#C95100&quot;,&quot;#C95100&quot;],[&quot;Pollution &amp; waste&quot;,&quot;16&quot;,&quot;56&quot;,&quot;#EDA400&quot;,&quot;#C95100&quot;,&quot;#C95100&quot;],[&quot;Ecosystem &amp; biodiversity&quot;,&quot;27&quot;,&quot;65&quot;,&quot;#EDA400&quot;,&quot;#C95100&quot;,&quot;#C95100&quot;],[&quot;Energy use&quot;,&quot;69&quot;,&quot;82&quot;,&quot;#EDA400&quot;,&quot;#C95100&quot;,&quot;#C95100&quot;],[&quot;Labor &amp; diversity&quot;,&quot;54&quot;,&quot;18&quot;,&quot;#53859B&quot;,&quot;#EDA400&quot;,&quot;#EDA400&quot;],[&quot;Supply chain management&quot;,&quot;80&quot;,&quot;24&quot;,&quot;#53859B&quot;,&quot;#EDA400&quot;,&quot;#C95100&quot;],[&quot;Human rights&quot;,&quot;43&quot;,&quot;48&quot;,&quot;#53859B&quot;,&quot;#EDA400&quot;,&quot;#EDA400&quot;],[&quot;Community engagement&quot;,&quot;27&quot;,&quot;82&quot;,&quot;#53859B&quot;,&quot;#EDA400&quot;,&quot;#EDA400&quot;],[&quot;Customer health&quot;,&quot;76&quot;,&quot;89&quot;,&quot;#EDA400&quot;,&quot;#EDA400&quot;,&quot;#EDA400&quot;],[&quot;Board composition&quot;,&quot;56&quot;,&quot;27&quot;,&quot;#53859B&quot;,&quot;#53859B&quot;,&quot;#53859B&quot;],[&quot;Executive compensation&quot;,&quot;43&quot;,&quot;68&quot;,&quot;#53859B&quot;,&quot;#53859B&quot;,&quot;#53859B&quot;],[&quot;Risk management&quot;,&quot;65&quot;,&quot;45&quot;,&quot;#53859B&quot;,&quot;#53859B&quot;,&quot;#53859B&quot;],[&quot;Business ethics&quot;,&quot;44&quot;,&quot;78&quot;,&quot;#53859B&quot;,&quot;#53859B&quot;,&quot;#53859B&quot;],[&quot;Sustainability governance&quot;,&quot;61&quot;,&quot;80&quot;,&quot;#53859B&quot;,&quot;#53859B&quot;,&quot;#53859B&quot;]],&quot;name&quot;:&quot;Page 3 - Materiality Matrix&quot;,&quot;parsers&quot;:{}},{&quot;data&quot;:[[&quot;Category&quot;,&quot;Value between -10 and 10&quot;],[&quot;Environmental&quot;,&quot;-8&quot;],[&quot;Social&quot;,&quot;2&quot;],[&quot;Governance&quot;,&quot;-3&quot;]],&quot;name&quot;:&quot;Page 9 - Risk Score&quot;,&quot;parsers&quot;:{&quot;column&quot;:[null,{&quot;targetType&quot;:1,&quot;parserOptions&quot;:{&quot;decimalSeparator&quot;:&quot;.&quot;,&quot;ignore&quot;:[]}},null,{&quot;targetType&quot;:1,&quot;parserOptions&quot;:{&quot;decimalSeparator&quot;:&quot;.&quot;,&quot;ignore&quot;:[]}}]}},{&quot;data&quot;:[[&quot;Page 3 - Highlights 1&quot;,&quot;Page 3 - Highlights 2&quot;,&quot;Page 4 - Highlights 1&quot;,&quot;Page 4 - Highlights 2&quot;,&quot;Page 4 - Highlights 3&quot;,&quot;Page 5 - Highlights 1&quot;,&quot;Page 5 - Highlights 2&quot;,&quot;Page 5 - Highlights 3&quot;,&quot;Page 7 - Highlights 1&quot;,&quot;Page 7 - Highlights 2&quot;,&quot;Page 8 - Highlights&quot;,&quot;Page 9 - Highlights 1&quot;,&quot;Page 9 - Highlights 2&quot;,&quot;Page 10 - Highlights 1&quot;,&quot;Page 10 - Highlights 2&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null,null,null,null,null,null,null,null,null,null,null,null,null,null,null],[null,null,null,null,null,null,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name&quot;:&quot;Highlights and focus area&quot;,&quot;parsers&quot;:{}},{&quot;data&quot;:[[&quot;Period&quot;,&quot;Report and Period&quot;,&quot;Page 2 - Text 1&quot;,&quot;Page 2 - Text 2&quot;,&quot;Page 2 - Workforce size&quot;,&quot;Page 2 - Revenue&quot;,&quot;Page 2 - Number of suppliers&quot;,&quot;Page 2 - Total cargo handled&quot;,&quot;Page 6 - Text&quot;],[&quot;Q3 2024&quot;,&quot;ESG-Monitor Q3 2024&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212.236&quot;,&quot;18.4 billion&quot;,&quot;11.564&quot;,&quot;350 million tons&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null,&quot;&quot;,null,&quot;&quot;,null,null,null,null,&quot;&quot;],[null,&quot;&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quot;&quot;,null,&quot;&quot;,null,null,null,null,&quot;&quot;],[null,&quot;&quot;,&quot;Feugiat in ante metus dictum. Semper auctor neque vitae tempus quam pellentesque nec nam aliquam. Mauris in aliquam sem fringilla ut morbi. Duis tristique sollicitudin nibh sit amet commodo nulla facilisi. Feugiat scelerisque varius.&quot;,&quot;Feugiat in ante metus dictum. Semper auctor neque vitae tempus quam pellentesque nec nam aliquam. Mauris in aliquam sem fringilla ut morbi. Duis tristique sollicitudin nibh sit amet commodo nulla facilisi. Feugiat scelerisque varius.&quot;,null,null,null,null,&quot;Feugiat in ante metus dictum. Semper auctor neque vitae tempus quam pellentesque nec nam aliquam. Mauris in aliquam sem fringilla ut morbi. Duis tristique sollicitudin nibh sit amet commodo nulla facilisi. Feugiat scelerisque varius.&quot;]],&quot;name&quot;:&quot;Texts&quot;,&quot;parsers&quot;:{}},{&quot;data&quot;:[[&quot;Category&quot;,&quot;Value between -10 and 10&quot;],[&quot;Total&quot;,&quot;-4&quot;]],&quot;name&quot;:&quot;Page 9 - Total Risk Score&quot;,&quot;parsers&quot;:{&quot;column&quot;:[null,{&quot;targetType&quot;:1,&quot;parserOptions&quot;:{&quot;decimalSeparator&quot;:&quot;.&quot;,&quot;ignore&quot;:[]}},null,{&quot;targetType&quot;:1,&quot;parserOptions&quot;:{&quot;decimalSeparator&quot;:&quot;.&quot;,&quot;ignore&quot;:[]}}]}},{&quot;data&quot;:[[&quot;Category&quot;,&quot;Supplier&quot;,&quot;Value (between 0 and 100)&quot;],[&quot;Carbon &amp; energy efficiency&quot;,&quot;A&quot;,&quot;33&quot;],[&quot;Carbon reduction plans&quot;,&quot;A&quot;,&quot;37&quot;],[&quot;Gender pay gaps&quot;,&quot;A&quot;,&quot;44&quot;],[&quot;Diversity&quot;,&quot;A&quot;,&quot;50&quot;],[&quot;Data protection&quot;,&quot;A&quot;,&quot;35&quot;],[&quot;Energy &amp; carbon reporting&quot;,&quot;A&quot;,&quot;60&quot;],[&quot;Security&quot;,&quot;A&quot;,&quot;40&quot;],[&quot;Carbon &amp; energy efficiency&quot;,&quot;B&quot;,&quot;70&quot;],[&quot;Carbon reduction plans&quot;,&quot;B&quot;,&quot;40&quot;],[&quot;Gender pay gaps&quot;,&quot;B&quot;,&quot;48&quot;],[&quot;Diversity&quot;,&quot;B&quot;,&quot;30&quot;],[&quot;Data protection&quot;,&quot;B&quot;,&quot;60&quot;],[&quot;Energy &amp; carbon reporting&quot;,&quot;B&quot;,&quot;63&quot;],[&quot;Security&quot;,&quot;B&quot;,&quot;35&quot;],[&quot;Carbon &amp; energy efficiency&quot;,&quot;C&quot;,&quot;28&quot;],[&quot;Carbon reduction plans&quot;,&quot;C&quot;,&quot;67&quot;],[&quot;Gender pay gaps&quot;,&quot;C&quot;,&quot;38&quot;],[&quot;Diversity&quot;,&quot;C&quot;,&quot;53&quot;],[&quot;Data protection&quot;,&quot;C&quot;,&quot;50&quot;],[&quot;Energy &amp; carbon reporting&quot;,&quot;C&quot;,&quot;52&quot;],[&quot;Security&quot;,&quot;C&quot;,&quot;64&quot;],[&quot;Carbon &amp; energy efficiency&quot;,&quot;D&quot;,&quot;51&quot;],[&quot;Carbon reduction plans&quot;,&quot;D&quot;,&quot;30&quot;],[&quot;Gender pay gaps&quot;,&quot;D&quot;,&quot;60&quot;],[&quot;Diversity&quot;,&quot;D&quot;,&quot;63&quot;],[&quot;Data protection&quot;,&quot;D&quot;,&quot;30&quot;],[&quot;Energy &amp; carbon reporting&quot;,&quot;D&quot;,&quot;37&quot;],[&quot;Security&quot;,&quot;D&quot;,&quot;38&quot;],[&quot;Carbon &amp; energy efficiency&quot;,&quot;E&quot;,&quot;47&quot;],[&quot;Carbon reduction plans&quot;,&quot;E&quot;,&quot;34&quot;],[&quot;Gender pay gaps&quot;,&quot;E&quot;,&quot;66&quot;],[&quot;Diversity&quot;,&quot;E&quot;,&quot;29&quot;],[&quot;Data protection&quot;,&quot;E&quot;,&quot;35&quot;],[&quot;Energy &amp; carbon reporting&quot;,&quot;E&quot;,&quot;65&quot;],[&quot;Security&quot;,&quot;E&quot;,&quot;43&quot;],[&quot;Carbon &amp; energy efficiency&quot;,&quot;F&quot;,&quot;57&quot;],[&quot;Carbon reduction plans&quot;,&quot;F&quot;,&quot;48&quot;],[&quot;Gender pay gaps&quot;,&quot;F&quot;,&quot;57&quot;],[&quot;Diversity&quot;,&quot;F&quot;,&quot;71&quot;],[&quot;Data protection&quot;,&quot;F&quot;,&quot;65&quot;],[&quot;Energy &amp; carbon reporting&quot;,&quot;F&quot;,&quot;15&quot;],[&quot;Security&quot;,&quot;F&quot;,&quot;30&quot;],[&quot;Carbon &amp; energy efficiency&quot;,&quot;G&quot;,&quot;55&quot;],[&quot;Carbon reduction plans&quot;,&quot;G&quot;,&quot;43&quot;],[&quot;Gender pay gaps&quot;,&quot;G&quot;,&quot;59&quot;],[&quot;Diversity&quot;,&quot;G&quot;,&quot;61&quot;],[&quot;Data protection&quot;,&quot;G&quot;,&quot;47&quot;],[&quot;Energy &amp; carbon reporting&quot;,&quot;G&quot;,&quot;37&quot;],[&quot;Security&quot;,&quot;G&quot;,&quot;33&quot;],[&quot;Carbon &amp; energy efficiency&quot;,&quot;H&quot;,&quot;56&quot;],[&quot;Carbon reduction plans&quot;,&quot;H&quot;,&quot;61&quot;],[&quot;Gender pay gaps&quot;,&quot;H&quot;,&quot;63&quot;],[&quot;Diversity&quot;,&quot;H&quot;,&quot;53&quot;],[&quot;Data protection&quot;,&quot;H&quot;,&quot;81&quot;],[&quot;Energy &amp; carbon reporting&quot;,&quot;H&quot;,&quot;46&quot;],[&quot;Security&quot;,&quot;H&quot;,&quot;64&quot;],[&quot;Carbon &amp; energy efficiency&quot;,&quot;I&quot;,&quot;78&quot;],[&quot;Carbon reduction plans&quot;,&quot;I&quot;,&quot;43&quot;],[&quot;Gender pay gaps&quot;,&quot;I&quot;,&quot;47&quot;],[&quot;Diversity&quot;,&quot;I&quot;,&quot;43&quot;],[&quot;Data protection&quot;,&quot;I&quot;,&quot;56&quot;],[&quot;Energy &amp; carbon reporting&quot;,&quot;I&quot;,&quot;51&quot;],[&quot;Security&quot;,&quot;I&quot;,&quot;76&quot;],[&quot;Carbon &amp; energy efficiency&quot;,&quot;J&quot;,&quot;52&quot;],[&quot;Carbon reduction plans&quot;,&quot;J&quot;,&quot;57&quot;],[&quot;Gender pay gaps&quot;,&quot;J&quot;,&quot;34&quot;],[&quot;Diversity&quot;,&quot;J&quot;,&quot;31&quot;],[&quot;Data protection&quot;,&quot;J&quot;,&quot;23&quot;],[&quot;Energy &amp; carbon reporting&quot;,&quot;J&quot;,&quot;42&quot;],[&quot;Security&quot;,&quot;J&quot;,&quot;47&quot;],[&quot;Carbon &amp; energy efficiency&quot;,&quot;K&quot;,&quot;53&quot;],[&quot;Carbon reduction plans&quot;,&quot;K&quot;,&quot;89&quot;],[&quot;Gender pay gaps&quot;,&quot;K&quot;,&quot;73&quot;],[&quot;Diversity&quot;,&quot;K&quot;,&quot;30&quot;],[&quot;Data protection&quot;,&quot;K&quot;,&quot;38&quot;],[&quot;Energy &amp; carbon reporting&quot;,&quot;K&quot;,&quot;17&quot;],[&quot;Security&quot;,&quot;K&quot;,&quot;37&quot;]],&quot;name&quot;:&quot;Page 10 - Supplier Distribution&quot;,&quot;parsers&quot;:{&quot;column&quot;:[null,null,{&quot;targetType&quot;:1,&quot;parserOptions&quot;:{&quot;decimalSeparator&quot;:&quot;.&quot;,&quot;ignore&quot;:[]}}]}},{&quot;data&quot;:[[&quot;Suppliers&quot;,&quot;Business impact (between 0 and 100)&quot;,&quot;Stakeholder importance (between 0 and 100)&quot;],[&quot;Supplier 1&quot;,&quot;36&quot;,&quot;12&quot;],[&quot;Supplier 2&quot;,&quot;27&quot;,&quot;45&quot;],[&quot;Supplier 3&quot;,&quot;23&quot;,&quot;67&quot;],[&quot;Supplier 4&quot;,&quot;88&quot;,&quot;65&quot;],[&quot;Supplier 5&quot;,&quot;44&quot;,&quot;63&quot;],[&quot;Supplier 6&quot;,&quot;54&quot;,&quot;23&quot;],[&quot;Supplier 7&quot;,&quot;11&quot;,&quot;23&quot;],[&quot;Supplier 8&quot;,&quot;19&quot;,&quot;6&quot;],[&quot;Supplier 9&quot;,&quot;55&quot;,&quot;44&quot;],[&quot;Supplier 10&quot;,&quot;34&quot;,&quot;87&quot;],[&quot;Supplier 11&quot;,&quot;64&quot;,&quot;85&quot;]],&quot;name&quot;:&quot;Page 10 - Supplier Materiality&quot;,&quot;parsers&quot;:{}}],&quot;location&quot;:&quot;&quot;}"/>
    <we:property name="default workbook 3" value="{&quot;sheets&quot;:[{&quot;data&quot;:[[&quot;Category&quot;,&quot;Company Score&quot;,&quot;Target&quot;,&quot;If Target &gt; Company Score: Value = Company Score. If Target &lt; Company Score: Value = Target.&quot;,&quot;Difference Company &amp; Target&quot;,&quot;Benchmark&quot;,&quot;Color&quot;],[&quot;+Environmental score+&quot;,&quot;61&quot;,&quot;65&quot;,&quot;61&quot;,&quot;4&quot;,&quot;70&quot;,&quot;#C95100&quot;],[&quot;Ecosystem &amp; biodiversity&quot;,&quot;78&quot;,&quot;85&quot;,&quot;78&quot;,&quot;7&quot;,&quot;70&quot;,&quot;#C95100&quot;],[&quot;Climate &amp; extreme weather&quot;,&quot;76&quot;,&quot;70&quot;,&quot;70&quot;,&quot;6&quot;,&quot;70&quot;,&quot;#919191&quot;],[&quot;Energy usage&quot;,&quot;54&quot;,&quot;60&quot;,&quot;54&quot;,&quot;6&quot;,&quot;60&quot;,&quot;#C95100&quot;],[&quot;Resource management&quot;,&quot;49&quot;,&quot;52&quot;,&quot;49&quot;,&quot;3&quot;,&quot;60&quot;,&quot;#C95100&quot;],[&quot;Pollution &amp; waste&quot;,&quot;42&quot;,&quot;50&quot;,&quot;42&quot;,&quot;8&quot;,&quot;50&quot;,&quot;#C95100&quot;]],&quot;name&quot;:&quot;Page 5 - Environment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Social score+&quot;,&quot;48&quot;,&quot;50&quot;,&quot;48&quot;,&quot;2&quot;,&quot;55&quot;,&quot;#EDA400&quot;],[&quot;Supply chain management&quot;,&quot;55&quot;,&quot;50&quot;,&quot;50&quot;,&quot;5&quot;,&quot;45&quot;,&quot;#919191&quot;],[&quot;Human rights&quot;,&quot;49&quot;,&quot;50&quot;,&quot;49&quot;,&quot;1&quot;,&quot;55&quot;,&quot;#EDA400&quot;],[&quot;Customer health&quot;,&quot;48&quot;,&quot;45&quot;,&quot;45&quot;,&quot;3&quot;,&quot;45&quot;,&quot;#919191&quot;],[&quot;Labor &amp; diversity&quot;,&quot;45&quot;,&quot;50&quot;,&quot;45&quot;,&quot;5&quot;,&quot;50&quot;,&quot;#EDA400&quot;],[&quot;Community engagement&quot;,&quot;43&quot;,&quot;45&quot;,&quot;43&quot;,&quot;2&quot;,&quot;45&quot;,&quot;#EDA400&quot;]],&quot;name&quot;:&quot;Page 5 - Social Single&quot;,&quot;parsers&quot;:{&quot;column&quot;:[null,{&quot;targetType&quot;:1,&quot;parserOptions&quot;:{&quot;decimalSeparator&quot;:&quot;.&quot;,&quot;ignore&quot;:[]}}]}},{&quot;data&quot;:[[&quot;Category&quot;,&quot;Company score&quot;,&quot;Target&quot;,&quot;If Target &gt; Company Score: Value = Company Score. If Target &lt; Company Score: Value = Target.&quot;,&quot;Difference Company &amp; Target&quot;,&quot;Benchmark&quot;,&quot;Color&quot;],[&quot;+Governance score+&quot;,&quot;49&quot;,&quot;50&quot;,&quot;49&quot;,&quot;1&quot;,&quot;50&quot;,&quot;#53859B&quot;],[&quot;Business ethics&quot;,&quot;66&quot;,&quot;60&quot;,&quot;60&quot;,&quot;6&quot;,&quot;55&quot;,&quot;#919191&quot;],[&quot;Executive compensation&quot;,&quot;55&quot;,&quot;50&quot;,&quot;50&quot;,&quot;5&quot;,&quot;48&quot;,&quot;#919191&quot;],[&quot;Board composition&quot;,&quot;51&quot;,&quot;50&quot;,&quot;50&quot;,&quot;1&quot;,&quot;55&quot;,&quot;#919191&quot;],[&quot;Sustainability governance&quot;,&quot;49&quot;,&quot;50&quot;,&quot;49&quot;,&quot;1&quot;,&quot;50&quot;,&quot;#53859B&quot;],[&quot;Risk management&quot;,&quot;24&quot;,&quot;30&quot;,&quot;24&quot;,&quot;6&quot;,&quot;40&quot;,&quot;#53859B&quot;]],&quot;name&quot;:&quot;Page 5 - Governance Single&quot;,&quot;parsers&quot;:{&quot;column&quot;:[null,{&quot;targetType&quot;:1,&quot;parserOptions&quot;:{&quot;decimalSeparator&quot;:&quot;.&quot;,&quot;ignore&quot;:[]}}]}},{&quot;data&quot;:[[&quot;Dates&quot;,&quot;Company&quot;,&quot;Impact Score (between -10 and 10)&quot;,&quot;Data Label&quot;,&quot;Category Envirommental&quot;,&quot;Category Social&quot;,&quot;Category Governance&quot;],[&quot;21 March 2024&quot;,&quot;A&quot;,&quot;-1.3&quot;,&quot;Leaked internal memo reveals company x knew about environmental violations for years&quot;,&quot;Environmental&quot;,null,&quot;Governance&quot;],[&quot;12 January 2024&quot;,&quot;A&quot;,&quot;-0.9&quot;,&quot;A data breach exposes the personal information of millions of company x's customers. The company is accused of failing to properly secure user data&quot;,null,&quot;Social&quot;,&quot;Governance&quot;],[&quot;18 November 2023&quot;,&quot;A&quot;,&quot;-5.8&quot;,&quot;Company x unveils a new \&quot;eco-friendly\&quot; product line, but environmental groups criticize it as greenwashing, pointing out the product's reliance on unsustainable materials&quot;,&quot;Environmental&quot;,null,null],[&quot;12 November 2023&quot;,&quot;A&quot;,&quot;1.4&quot;,&quot;Company x launches a free educational program aimed at empowering underprivileged communities with valuable job skills&quot;,null,&quot;Social&quot;,null],[&quot;05 May 2023&quot;,&quot;A&quot;,&quot;-3.1&quot;,&quot;Independent study links chemical runoff from X's waste disposal site to a rise in birth defects in a nearby community&quot;,&quot;Environmental&quot;,&quot;Social&quot;,null]],&quot;name&quot;:&quot;Page 9 - Reputation Timeline&quot;,&quot;parsers&quot;:{&quot;column&quot;:[null,null,{&quot;targetType&quot;:1,&quot;parserOptions&quot;:{&quot;decimalSeparator&quot;:&quot;.&quot;,&quot;ignore&quot;:[]}}]}},{&quot;data&quot;:[[&quot;Year&quot;,&quot;Scope 1: Direct Emissions&quot;,&quot;Scope 2: Indirect Emissions from Purchased Energy&quot;,&quot;Scope 3: Other Indirect Emissions&quot;,&quot;Relative&quot;],[&quot;2020&quot;,&quot;112340&quot;,&quot;64738&quot;,&quot;7485&quot;,&quot;1&quot;],[&quot;2021&quot;,&quot;98374&quot;,&quot;45384&quot;,&quot;6483&quot;,&quot;0.81&quot;],[&quot;2022&quot;,&quot;83750&quot;,&quot;43563&quot;,&quot;5193&quot;,&quot;0.72&quot;],[&quot;2023&quot;,&quot;67493&quot;,&quot;23535&quot;,&quot;3948&quot;,&quot;0.51&quot;],[&quot;2024 (forecast)&quot;,&quot;51374&quot;,&quot;14643&quot;,&quot;3284&quot;,&quot;0.37&quot;]],&quot;name&quot;:&quot;Page 7 - Greenhouse Gas&quot;,&quot;parsers&quot;:{&quot;column&quot;:[null,{&quot;targetType&quot;:1,&quot;parserOptions&quot;:{&quot;decimalSeparator&quot;:&quot;.&quot;,&quot;ignore&quot;:[]}}]}},{&quot;data&quot;:[[&quot;Year&quot;,&quot;Serious Safety Incidents&quot;,&quot;Lost Time Incidents&quot;],[&quot;2020&quot;,&quot;21&quot;,&quot;14&quot;],[&quot;2021&quot;,&quot;18&quot;,&quot;12&quot;],[&quot;2022&quot;,&quot;16&quot;,&quot;9&quot;],[&quot;2023&quot;,&quot;16&quot;,&quot;9&quot;],[&quot;2024 (forecast)&quot;,&quot;11&quot;,&quot;7&quot;]],&quot;name&quot;:&quot;Page 8 - Incidents&quot;,&quot;parsers&quot;:{&quot;column&quot;:[null,null,null,null,null,null,{&quot;targetType&quot;:1,&quot;parserOptions&quot;:{&quot;decimalSeparator&quot;:&quot;,&quot;,&quot;ignore&quot;:[]}}]}},{&quot;data&quot;:[[&quot;Month&quot;,&quot;Environmental&quot;,&quot;Social&quot;,&quot;Governance&quot;,&quot;Composite&quot;],[&quot;2023-07&quot;,&quot;60.473544037332346&quot;,&quot;78.9235753024886&quot;,&quot;53.12525316982224&quot;,&quot;64,17412417&quot;],[&quot;2023-08&quot;,&quot;58.62075705597775&quot;,&quot;77.60046550046769&quot;,&quot;55.00550273474363&quot;,&quot;63,74224176&quot;],[&quot;2023-09&quot;,&quot;60.114741725045334&quot;,&quot;78.0057813480291&quot;,&quot;52.071743806206335&quot;,&quot;63,39742229&quot;],[&quot;2023-10&quot;,&quot;57.13977884571919&quot;,&quot;76.34907754022139&quot;,&quot;50.489691853098165&quot;,&quot;61,32618275&quot;],[&quot;2023-11&quot;,&quot;57.80339799058165&quot;,&quot;75.8782341923992&quot;,&quot;51.25209000862972&quot;,&quot;61,64457406&quot;],[&quot;2023-12&quot;,&quot;56.17577560889657&quot;,&quot;71.87527679584927&quot;,&quot;49.090906165243865&quot;,&quot;59,04731952&quot;],[&quot;2024-01&quot;,&quot;54.34745155333272&quot;,&quot;71.38242424847478&quot;,&quot;46.12434489340516&quot;,&quot;57,28474023&quot;],[&quot;2024-02&quot;,&quot;51.689423481003104&quot;,&quot;69.1834898056977&quot;,&quot;45.73632135216705&quot;,&quot;55,53641155&quot;],[&quot;2024-03&quot;,&quot;54.496079750012136&quot;,&quot;70.11235473217971&quot;,&quot;44.17424613101239&quot;,&quot;56,26089354&quot;],[&quot;2024-04&quot;,&quot;52.071334689563976&quot;,&quot;67.42789622523772&quot;,&quot;44.57196082467012&quot;,&quot;54,69039725&quot;],[&quot;2024-05&quot;,&quot;50.45075691925057&quot;,&quot;65.19540301510912&quot;,&quot;42.741771758348975&quot;,&quot;52,79597723&quot;],[&quot;2024-06&quot;,&quot;48.06386500888085&quot;,&quot;65.27080131127997&quot;,&quot;40.98928044054952&quot;,&quot;51,44131559&quot;]],&quot;name&quot;:&quot;Page 2 &amp; 3 - Month over month&quot;,&quot;parsers&quot;:{&quot;column&quot;:[{&quot;targetType&quot;:3,&quot;parserOptions&quot;:{&quot;dateFormat&quot;:&quot;%Y-%m&quot;}},null,null,null,{&quot;targetType&quot;:1,&quot;parserOptions&quot;:{&quot;decimalSeparator&quot;:&quot;,&quot;,&quot;ignore&quot;:[]}}]}},{&quot;data&quot;:[[&quot;Category&quot;,&quot;Business impact&quot;,&quot;Stakeholder importance&quot;,&quot;Color 1&quot;,&quot;Color 2&quot;,&quot;Color 3&quot;],[&quot;Climate &amp; extreme weather&quot;,&quot;23&quot;,&quot;15&quot;,&quot;#EDA400&quot;,&quot;#C95100&quot;,&quot;#C95100&quot;],[&quot;Resource management&quot;,&quot;31&quot;,&quot;45&quot;,&quot;#EDA400&quot;,&quot;#C95100&quot;,&quot;#C95100&quot;],[&quot;Pollution &amp; waste&quot;,&quot;16&quot;,&quot;56&quot;,&quot;#EDA400&quot;,&quot;#C95100&quot;,&quot;#C95100&quot;],[&quot;Ecosystem &amp; biodiversity&quot;,&quot;27&quot;,&quot;65&quot;,&quot;#EDA400&quot;,&quot;#C95100&quot;,&quot;#C95100&quot;],[&quot;Energy use&quot;,&quot;69&quot;,&quot;82&quot;,&quot;#EDA400&quot;,&quot;#C95100&quot;,&quot;#C95100&quot;],[&quot;Labor &amp; diversity&quot;,&quot;54&quot;,&quot;18&quot;,&quot;#53859B&quot;,&quot;#EDA400&quot;,&quot;#EDA400&quot;],[&quot;Supply chain management&quot;,&quot;80&quot;,&quot;24&quot;,&quot;#53859B&quot;,&quot;#EDA400&quot;,&quot;#C95100&quot;],[&quot;Human rights&quot;,&quot;43&quot;,&quot;48&quot;,&quot;#53859B&quot;,&quot;#EDA400&quot;,&quot;#EDA400&quot;],[&quot;Community engagement&quot;,&quot;27&quot;,&quot;82&quot;,&quot;#53859B&quot;,&quot;#EDA400&quot;,&quot;#EDA400&quot;],[&quot;Customer health&quot;,&quot;76&quot;,&quot;89&quot;,&quot;#EDA400&quot;,&quot;#EDA400&quot;,&quot;#EDA400&quot;],[&quot;Board composition&quot;,&quot;56&quot;,&quot;27&quot;,&quot;#53859B&quot;,&quot;#53859B&quot;,&quot;#53859B&quot;],[&quot;Executive compensation&quot;,&quot;43&quot;,&quot;68&quot;,&quot;#53859B&quot;,&quot;#53859B&quot;,&quot;#53859B&quot;],[&quot;Risk management&quot;,&quot;65&quot;,&quot;45&quot;,&quot;#53859B&quot;,&quot;#53859B&quot;,&quot;#53859B&quot;],[&quot;Business ethics&quot;,&quot;44&quot;,&quot;78&quot;,&quot;#53859B&quot;,&quot;#53859B&quot;,&quot;#53859B&quot;],[&quot;Sustainability governance&quot;,&quot;61&quot;,&quot;80&quot;,&quot;#53859B&quot;,&quot;#53859B&quot;,&quot;#53859B&quot;]],&quot;name&quot;:&quot;Page 3 - Materiality Matrix&quot;,&quot;parsers&quot;:{}},{&quot;data&quot;:[[&quot;Category&quot;,&quot;Value between -10 and 10&quot;],[&quot;Environmental&quot;,&quot;-8&quot;],[&quot;Social&quot;,&quot;2&quot;],[&quot;Governance&quot;,&quot;-3&quot;]],&quot;name&quot;:&quot;Page 9 - Risk Score&quot;,&quot;parsers&quot;:{&quot;column&quot;:[null,{&quot;targetType&quot;:1,&quot;parserOptions&quot;:{&quot;decimalSeparator&quot;:&quot;.&quot;,&quot;ignore&quot;:[]}},null,{&quot;targetType&quot;:1,&quot;parserOptions&quot;:{&quot;decimalSeparator&quot;:&quot;.&quot;,&quot;ignore&quot;:[]}}]}},{&quot;data&quot;:[[&quot;Page 3 - Highlights 1&quot;,&quot;Page 3 - Highlights 2&quot;,&quot;Page 4 - Highlights 1&quot;,&quot;Page 4 - Highlights 2&quot;,&quot;Page 4 - Highlights 3&quot;,&quot;Page 5 - Highlights 1&quot;,&quot;Page 5 - Highlights 2&quot;,&quot;Page 5 - Highlights 3&quot;,&quot;Page 7 - Highlights 1&quot;,&quot;Page 7 - Highlights 2&quot;,&quot;Page 8 - Highlights&quot;,&quot;Page 9 - Highlights 1&quot;,&quot;Page 9 - Highlights 2&quot;,&quot;Page 10 - Highlights 1&quot;,&quot;Page 10 - Highlights 2&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Lorem ipsum dolor sit amet, consectetur adipiscing elit, sed do eiusmod tempor incididunt ut labore.&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quo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quot;],[null,null,null,null,null,null,null,null,null,null,null,null,null,null,null],[null,null,null,null,null,null,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name&quot;:&quot;Highlights and focus area&quot;,&quot;parsers&quot;:{}},{&quot;data&quot;:[[&quot;Period&quot;,&quot;Report and Period&quot;,&quot;Page 2 - Text 1&quot;,&quot;Page 2 - Text 2&quot;,&quot;Page 2 - Workforce size&quot;,&quot;Page 2 - Revenue&quot;,&quot;Page 2 - Number of suppliers&quot;,&quot;Page 2 - Total cargo handled&quot;,&quot;Page 6 - Text&quot;],[&quot;Q3 2024&quot;,&quot;ESG-Monitor Q3 2024&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quot;212.236&quot;,&quot;18.4 billion&quot;,&quot;11.564&quot;,&quot;350 million tons&quot;,&quot;Lorem ipsum dolor sit amet, consectetur adipiscing elit, sed do eiusmod tempor incididunt ut labore et dolore magna aliqua. In mollis nunc sed id semper risus in. Consequat semper viverra nam libero. Neque vitae tempus quam pellentesque nec nam aliquam sem. Eleifend donec pretium vulputate sapien nec sagittis aliquam malesuada bibendum. Risus nullam eget felis eget nunc lobortis mattis. Tincidunt praesent semper feugiat nibh sed. Sodales ut etiam sit amet. Cursus eget nunc scelerisque viverra. Dui vivamus arcu felis bibendum ut tristique. Turpis egestas pretium aenean pharetra magna ac placerat. Commodo viverra maecenas accumsan lacus vel facilisis volutpat. Tortor at risus viverra adipiscing at. Ultricies integer quis auctor elit sed vulputate mi sit.&quot;],[null,&quot;&quot;,null,&quot;&quot;,null,null,null,null,&quot;&quot;],[null,&quot;&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null,null,null,&quot;Ornare arcu odio ut sem nulla pharetra. Ridiculus mus mauris vitae ultricies leo. Ut placerat orci nulla pellentesque dignissim. Iaculis nunc sed augue lacus viverra vitae congue. Mauris cursus mattis molestie a iaculis at erat pellentesque. Aliquet porttitor lacus luctus accumsan tortor posuere ac ut. Vestibulum mattis ullamcorper velit sed ullamcorper morbi. Dignissim enim sit amet venenatis urna cursus eget. Aliquam ultrices sagittis orci a scelerisque purus semper eget duis. Porttitor eget dolor morbi non arcu. Euismod in pellentesque massa placerat duis ultricies lacus.&quot;],[null,&quot;&quot;,null,&quot;&quot;,null,null,null,null,&quot;&quot;],[null,&quot;&quot;,&quot;Feugiat in ante metus dictum. Semper auctor neque vitae tempus quam pellentesque nec nam aliquam. Mauris in aliquam sem fringilla ut morbi. Duis tristique sollicitudin nibh sit amet commodo nulla facilisi. Feugiat scelerisque varius.&quot;,&quot;Feugiat in ante metus dictum. Semper auctor neque vitae tempus quam pellentesque nec nam aliquam. Mauris in aliquam sem fringilla ut morbi. Duis tristique sollicitudin nibh sit amet commodo nulla facilisi. Feugiat scelerisque varius.&quot;,null,null,null,null,&quot;Feugiat in ante metus dictum. Semper auctor neque vitae tempus quam pellentesque nec nam aliquam. Mauris in aliquam sem fringilla ut morbi. Duis tristique sollicitudin nibh sit amet commodo nulla facilisi. Feugiat scelerisque varius.&quot;]],&quot;name&quot;:&quot;Texts&quot;,&quot;parsers&quot;:{}},{&quot;data&quot;:[[&quot;Category&quot;,&quot;Value between -10 and 10&quot;],[&quot;Total&quot;,&quot;-4&quot;]],&quot;name&quot;:&quot;Page 9 - Total Risk Score&quot;,&quot;parsers&quot;:{&quot;column&quot;:[null,{&quot;targetType&quot;:1,&quot;parserOptions&quot;:{&quot;decimalSeparator&quot;:&quot;.&quot;,&quot;ignore&quot;:[]}},null,{&quot;targetType&quot;:1,&quot;parserOptions&quot;:{&quot;decimalSeparator&quot;:&quot;.&quot;,&quot;ignore&quot;:[]}}]}},{&quot;data&quot;:[[&quot;Category&quot;,&quot;Supplier&quot;,&quot;Value (between 0 and 100)&quot;],[&quot;Carbon &amp; energy efficiency&quot;,&quot;A&quot;,&quot;33&quot;],[&quot;Carbon reduction plans&quot;,&quot;A&quot;,&quot;37&quot;],[&quot;Gender pay gaps&quot;,&quot;A&quot;,&quot;44&quot;],[&quot;Diversity&quot;,&quot;A&quot;,&quot;50&quot;],[&quot;Data protection&quot;,&quot;A&quot;,&quot;35&quot;],[&quot;Energy &amp; carbon reporting&quot;,&quot;A&quot;,&quot;60&quot;],[&quot;Security&quot;,&quot;A&quot;,&quot;40&quot;],[&quot;Carbon &amp; energy efficiency&quot;,&quot;B&quot;,&quot;70&quot;],[&quot;Carbon reduction plans&quot;,&quot;B&quot;,&quot;40&quot;],[&quot;Gender pay gaps&quot;,&quot;B&quot;,&quot;48&quot;],[&quot;Diversity&quot;,&quot;B&quot;,&quot;30&quot;],[&quot;Data protection&quot;,&quot;B&quot;,&quot;60&quot;],[&quot;Energy &amp; carbon reporting&quot;,&quot;B&quot;,&quot;63&quot;],[&quot;Security&quot;,&quot;B&quot;,&quot;35&quot;],[&quot;Carbon &amp; energy efficiency&quot;,&quot;C&quot;,&quot;28&quot;],[&quot;Carbon reduction plans&quot;,&quot;C&quot;,&quot;67&quot;],[&quot;Gender pay gaps&quot;,&quot;C&quot;,&quot;38&quot;],[&quot;Diversity&quot;,&quot;C&quot;,&quot;53&quot;],[&quot;Data protection&quot;,&quot;C&quot;,&quot;50&quot;],[&quot;Energy &amp; carbon reporting&quot;,&quot;C&quot;,&quot;52&quot;],[&quot;Security&quot;,&quot;C&quot;,&quot;64&quot;],[&quot;Carbon &amp; energy efficiency&quot;,&quot;D&quot;,&quot;51&quot;],[&quot;Carbon reduction plans&quot;,&quot;D&quot;,&quot;30&quot;],[&quot;Gender pay gaps&quot;,&quot;D&quot;,&quot;60&quot;],[&quot;Diversity&quot;,&quot;D&quot;,&quot;63&quot;],[&quot;Data protection&quot;,&quot;D&quot;,&quot;30&quot;],[&quot;Energy &amp; carbon reporting&quot;,&quot;D&quot;,&quot;37&quot;],[&quot;Security&quot;,&quot;D&quot;,&quot;38&quot;],[&quot;Carbon &amp; energy efficiency&quot;,&quot;E&quot;,&quot;47&quot;],[&quot;Carbon reduction plans&quot;,&quot;E&quot;,&quot;34&quot;],[&quot;Gender pay gaps&quot;,&quot;E&quot;,&quot;66&quot;],[&quot;Diversity&quot;,&quot;E&quot;,&quot;29&quot;],[&quot;Data protection&quot;,&quot;E&quot;,&quot;35&quot;],[&quot;Energy &amp; carbon reporting&quot;,&quot;E&quot;,&quot;65&quot;],[&quot;Security&quot;,&quot;E&quot;,&quot;43&quot;],[&quot;Carbon &amp; energy efficiency&quot;,&quot;F&quot;,&quot;57&quot;],[&quot;Carbon reduction plans&quot;,&quot;F&quot;,&quot;48&quot;],[&quot;Gender pay gaps&quot;,&quot;F&quot;,&quot;57&quot;],[&quot;Diversity&quot;,&quot;F&quot;,&quot;71&quot;],[&quot;Data protection&quot;,&quot;F&quot;,&quot;65&quot;],[&quot;Energy &amp; carbon reporting&quot;,&quot;F&quot;,&quot;15&quot;],[&quot;Security&quot;,&quot;F&quot;,&quot;30&quot;],[&quot;Carbon &amp; energy efficiency&quot;,&quot;G&quot;,&quot;55&quot;],[&quot;Carbon reduction plans&quot;,&quot;G&quot;,&quot;43&quot;],[&quot;Gender pay gaps&quot;,&quot;G&quot;,&quot;59&quot;],[&quot;Diversity&quot;,&quot;G&quot;,&quot;61&quot;],[&quot;Data protection&quot;,&quot;G&quot;,&quot;47&quot;],[&quot;Energy &amp; carbon reporting&quot;,&quot;G&quot;,&quot;37&quot;],[&quot;Security&quot;,&quot;G&quot;,&quot;33&quot;],[&quot;Carbon &amp; energy efficiency&quot;,&quot;H&quot;,&quot;56&quot;],[&quot;Carbon reduction plans&quot;,&quot;H&quot;,&quot;61&quot;],[&quot;Gender pay gaps&quot;,&quot;H&quot;,&quot;63&quot;],[&quot;Diversity&quot;,&quot;H&quot;,&quot;53&quot;],[&quot;Data protection&quot;,&quot;H&quot;,&quot;81&quot;],[&quot;Energy &amp; carbon reporting&quot;,&quot;H&quot;,&quot;46&quot;],[&quot;Security&quot;,&quot;H&quot;,&quot;64&quot;],[&quot;Carbon &amp; energy efficiency&quot;,&quot;I&quot;,&quot;78&quot;],[&quot;Carbon reduction plans&quot;,&quot;I&quot;,&quot;43&quot;],[&quot;Gender pay gaps&quot;,&quot;I&quot;,&quot;47&quot;],[&quot;Diversity&quot;,&quot;I&quot;,&quot;43&quot;],[&quot;Data protection&quot;,&quot;I&quot;,&quot;56&quot;],[&quot;Energy &amp; carbon reporting&quot;,&quot;I&quot;,&quot;51&quot;],[&quot;Security&quot;,&quot;I&quot;,&quot;76&quot;],[&quot;Carbon &amp; energy efficiency&quot;,&quot;J&quot;,&quot;52&quot;],[&quot;Carbon reduction plans&quot;,&quot;J&quot;,&quot;57&quot;],[&quot;Gender pay gaps&quot;,&quot;J&quot;,&quot;34&quot;],[&quot;Diversity&quot;,&quot;J&quot;,&quot;31&quot;],[&quot;Data protection&quot;,&quot;J&quot;,&quot;23&quot;],[&quot;Energy &amp; carbon reporting&quot;,&quot;J&quot;,&quot;42&quot;],[&quot;Security&quot;,&quot;J&quot;,&quot;47&quot;],[&quot;Carbon &amp; energy efficiency&quot;,&quot;K&quot;,&quot;53&quot;],[&quot;Carbon reduction plans&quot;,&quot;K&quot;,&quot;89&quot;],[&quot;Gender pay gaps&quot;,&quot;K&quot;,&quot;73&quot;],[&quot;Diversity&quot;,&quot;K&quot;,&quot;30&quot;],[&quot;Data protection&quot;,&quot;K&quot;,&quot;38&quot;],[&quot;Energy &amp; carbon reporting&quot;,&quot;K&quot;,&quot;17&quot;],[&quot;Security&quot;,&quot;K&quot;,&quot;37&quot;]],&quot;name&quot;:&quot;Page 10 - Supplier Distribution&quot;,&quot;parsers&quot;:{&quot;column&quot;:[null,null,{&quot;targetType&quot;:1,&quot;parserOptions&quot;:{&quot;decimalSeparator&quot;:&quot;.&quot;,&quot;ignore&quot;:[]}}]}},{&quot;data&quot;:[[&quot;Suppliers&quot;,&quot;Business impact (between 0 and 100)&quot;,&quot;Stakeholder importance (between 0 and 100)&quot;],[&quot;Supplier 1&quot;,&quot;36&quot;,&quot;12&quot;],[&quot;Supplier 2&quot;,&quot;27&quot;,&quot;45&quot;],[&quot;Supplier 3&quot;,&quot;23&quot;,&quot;67&quot;],[&quot;Supplier 4&quot;,&quot;88&quot;,&quot;65&quot;],[&quot;Supplier 5&quot;,&quot;44&quot;,&quot;63&quot;],[&quot;Supplier 6&quot;,&quot;54&quot;,&quot;23&quot;],[&quot;Supplier 7&quot;,&quot;11&quot;,&quot;23&quot;],[&quot;Supplier 8&quot;,&quot;19&quot;,&quot;6&quot;],[&quot;Supplier 9&quot;,&quot;55&quot;,&quot;44&quot;],[&quot;Supplier 10&quot;,&quot;34&quot;,&quot;87&quot;],[&quot;Supplier 11&quot;,&quot;64&quot;,&quot;85&quot;]],&quot;name&quot;:&quot;Page 10 - Supplier Materiality&quot;,&quot;parsers&quot;:{}}],&quot;location&quot;:&quot;&quot;}"/>
    <we:property name="default workbook 4" value="{&quot;sheets&quot;:[{&quot;data&quot;:[[&quot;Company Name&quot;,&quot;Year&quot;,&quot;Paragraph 1&quot;,&quot;Paragraph 2&quot;,&quot;Paragraph 3&quot;],[&quot;QUIXILON&quot;,&quot;2023&quot;,&quot;Lorem ipsum dolor sit amet, consectetur adipiscing elit, sed do eiusmod tempor incididunt ut labore et dolore magna aliqua. Volutpat odio facilisis mauris sit amet massa vitae tortor condimentum. Semper viverra nam libero justo laoreet sit amet cursus sit.&quot;,&quot;Lorem ipsum dolor sit amet, consectetur adipiscing elit, sed do eiusmod tempor incididunt ut labore et dolore magna aliqua.&quot;,&quot;Lorem ipsum dolor sit amet, consectetur adipiscing elit, sed do eiusmod tempor incididunt ut labore et dolore magna aliqua. Volutpat odio facilisis mauris sit amet massa vitae tortor condimentum.&quot;]],&quot;name&quot;:&quot;Texts&quot;,&quot;parsers&quot;:{}},{&quot;data&quot;:[[&quot;ESG score&quot;,&quot;Carbon Emissions and Energy Efficiency&quot;,&quot;Natural Resource Conservation&quot;,&quot;Biodiversity and Conservation&quot;,&quot;Diversity and Inclusion&quot;,&quot;Labor Practices and Human Rights&quot;,&quot;Community Engagement&quot;,&quot;Board Structure and Indepence&quot;,&quot;Ethics and Integrity&quot;,&quot;Risk Management&quot;,&quot;Environment avg&quot;,&quot;Social avg&quot;,&quot;Governance avg&quot;],[&quot;47&quot;,&quot;73&quot;,&quot;50&quot;,&quot;30&quot;,&quot;25&quot;,&quot;45&quot;,&quot;67&quot;,&quot;54&quot;,&quot;34&quot;,&quot;37&quot;,&quot;51&quot;,&quot;46&quot;,&quot;42&quot;]],&quot;name&quot;:&quot;Scores&quot;,&quot;parsers&quot;:{}},{&quot;data&quot;:[[&quot;Year&quot;,&quot;Environment avg.&quot;,&quot;Social avg.&quot;,&quot;Governance avg.&quot;],[&quot;2019&quot;,&quot;55&quot;,&quot;58&quot;,&quot;61&quot;],[&quot;2020&quot;,&quot;51&quot;,&quot;56&quot;,&quot;58&quot;],[&quot;2021&quot;,&quot;54&quot;,&quot;53&quot;,&quot;55&quot;],[&quot;2022&quot;,&quot;55&quot;,&quot;51&quot;,&quot;48&quot;],[&quot;2023&quot;,&quot;51&quot;,&quot;46&quot;,&quot;42&quot;]],&quot;name&quot;:&quot;History of ESG Rating&quot;,&quot;parsers&quot;:{&quot;column&quot;:[{&quot;targetType&quot;:3,&quot;parserOptions&quot;:{&quot;dateFormat&quot;:&quot;%Y&quot;}}]}},{&quot;data&quot;:[[&quot;Category&quot;,&quot;Environment&quot;,&quot;Environment avg industry&quot;,&quot;Social&quot;,&quot;Social avg industry&quot;,&quot;Governance&quot;,&quot;Governance avg industry&quot;],[&quot;Quixilon&quot;,&quot;51&quot;,&quot;55&quot;,&quot;46&quot;,&quot;54&quot;,&quot;42&quot;,&quot;51&quot;],[&quot;Peer 1&quot;,&quot;50&quot;,&quot;55&quot;,&quot;41&quot;,&quot;54&quot;,&quot;43&quot;,&quot;51&quot;],[&quot;Peer 2&quot;,&quot;58&quot;,&quot;55&quot;,&quot;65&quot;,&quot;54&quot;,&quot;71&quot;,&quot;51&quot;],[&quot;Peer 3&quot;,&quot;73&quot;,&quot;55&quot;,&quot;68&quot;,&quot;54&quot;,&quot;59&quot;,&quot;51&quot;],[&quot;Peer 4&quot;,&quot;33&quot;,&quot;55&quot;,&quot;38&quot;,&quot;54&quot;,&quot;43&quot;,&quot;51&quot;],[&quot;Peer 5&quot;,&quot;29&quot;,&quot;55&quot;,&quot;45&quot;,&quot;54&quot;,&quot;67&quot;,&quot;51&quot;]],&quot;name&quot;:&quot;Bar chart data&quot;,&quot;parsers&quot;:{}},{&quot;data&quot;:[[&quot;Category 1&quot;,&quot;Category 2&quot;,&quot;Value&quot;,&quot;Color&quot;],[&quot;Board Structure and Independence&quot;,&quot;Company score&quot;,&quot;54&quot;,&quot;#327587&quot;],[&quot;Ethics and Integrity&quot;,&quot;Company score&quot;,&quot;34&quot;,&quot;#327587&quot;],[&quot;Risk Management&quot;,&quot;Company score&quot;,&quot;37&quot;,&quot;#327587&quot;],[&quot;Board Structure and Independence&quot;,&quot;Industry average&quot;,&quot;43&quot;,&quot;#d1d1d1&quot;],[&quot;Ethics and Integrity&quot;,&quot;Industry average&quot;,&quot;46&quot;,&quot;#d1d1d1&quot;],[&quot;Risk Management&quot;,&quot;Industry average&quot;,&quot;56&quot;,&quot;#d1d1d1&quot;]],&quot;name&quot;:&quot;Governance subcategories&quot;,&quot;parsers&quot;:{}},{&quot;data&quot;:[[&quot;Category 1&quot;,&quot;Category 2&quot;,&quot;Value&quot;,&quot;Color&quot;],[&quot;Diversity and Inclusion&quot;,&quot;Company score&quot;,&quot;25&quot;,&quot;#c68220&quot;],[&quot;Labor Practices and Human Rights&quot;,&quot;Company score&quot;,&quot;45&quot;,&quot;#c68220&quot;],[&quot;Community Engagement&quot;,&quot;Company score&quot;,&quot;67&quot;,&quot;#c68220&quot;],[&quot;Diversity and Inclusion&quot;,&quot;Industry average&quot;,&quot;61&quot;,&quot;#d1d1d1&quot;],[&quot;Labor Practices and Human Rights&quot;,&quot;Industry average&quot;,&quot;67&quot;,&quot;#d1d1d1&quot;],[&quot;Community Engagement&quot;,&quot;Industry average&quot;,&quot;54&quot;,&quot;#d1d1d1&quot;]],&quot;name&quot;:&quot;Social subcategories&quot;,&quot;parsers&quot;:{}},{&quot;data&quot;:[[&quot;Category 1&quot;,&quot;Category 2&quot;,&quot;Value&quot;,&quot;Color&quot;],[&quot;Carbon Emissions and Energy Efficiency&quot;,&quot;Company score&quot;,&quot;73&quot;,&quot;#4f725d&quot;],[&quot;Natural Resource Conservation&quot;,&quot;Company score&quot;,&quot;50&quot;,&quot;#4f725d&quot;],[&quot;Biodiversity and Conservation&quot;,&quot;Company score&quot;,&quot;30&quot;,&quot;#4f725d&quot;],[&quot;Carbon Emissions and Energy Efficiency&quot;,&quot;Industry average&quot;,&quot;65&quot;,&quot;#d1d1d1&quot;],[&quot;Natural Resource Conservation&quot;,&quot;Industry average&quot;,&quot;56&quot;,&quot;#d1d1d1&quot;],[&quot;Biodiversity and Conservation&quot;,&quot;Industry average&quot;,&quot;53&quot;,&quot;#d1d1d1&quot;]],&quot;name&quot;:&quot;Environment subcategories&quot;,&quot;parsers&quot;:{}}],&quot;location&quot;:&quot;&quot;}"/>
    <we:property name="default workbook 5" value="{&quot;sheets&quot;:[{&quot;data&quot;:[[&quot;x&quot;,&quot;y&quot;,&quot;Y value&quot;,&quot;Actual&quot;,&quot;Range End&quot;,&quot;Range Placement&quot;],[&quot;200&quot;,&quot;0&quot;,&quot;0&quot;,&quot;0&quot;,&quot;0&quot;,null],[&quot;220&quot;,&quot;0.00009&quot;,&quot;0.01121366772&quot;,&quot;0&quot;,&quot;0.01121366772&quot;,&quot;210&quot;],[&quot;240&quot;,&quot;0.00026&quot;,&quot;0.03239504007&quot;,&quot;0&quot;,&quot;0.03239504007&quot;,&quot;230&quot;],[&quot;260&quot;,&quot;0.00069&quot;,&quot;0.08597145249&quot;,&quot;0&quot;,&quot;0.08597145249&quot;,&quot;250&quot;],[&quot;280&quot;,&quot;0.00168&quot;,&quot;0.2093217974&quot;,&quot;0&quot;,&quot;0.2093217974&quot;,&quot;270&quot;],[&quot;300&quot;,&quot;0.00383&quot;,&quot;0.4772038595&quot;,&quot;2&quot;,&quot;-1.522796141&quot;,&quot;290&quot;],[&quot;320&quot;,&quot;0.0082&quot;,&quot;1.021689725&quot;,&quot;2&quot;,&quot;-0.9783102747&quot;,&quot;310&quot;],[&quot;340&quot;,&quot;0.01645&quot;,&quot;2.049609266&quot;,&quot;14&quot;,&quot;-11.95039073&quot;,&quot;330&quot;],[&quot;360&quot;,&quot;0.03097&quot;,&quot;3.858747658&quot;,&quot;52&quot;,&quot;-48.14125234&quot;,&quot;350&quot;],[&quot;380&quot;,&quot;0.0548&quot;,&quot;6.827877676&quot;,&quot;81&quot;,&quot;-74.17212232&quot;,&quot;370&quot;],[&quot;400&quot;,&quot;0.09121&quot;,&quot;11.36442925&quot;,&quot;58&quot;,&quot;-46.63557075&quot;,&quot;390&quot;],[&quot;420&quot;,&quot;0.14306&quot;,&quot;17.82474782&quot;,&quot;43&quot;,&quot;-25.17525218&quot;,&quot;410&quot;],[&quot;440&quot;,&quot;0.21186&quot;,&quot;26.3969738&quot;,&quot;30&quot;,&quot;-3.603026195&quot;,&quot;430&quot;],[&quot;460&quot;,&quot;0.2969&quot;,&quot;36.99264383&quot;,&quot;20&quot;,&quot;16.99264383&quot;,&quot;450&quot;],[&quot;480&quot;,&quot;0.39486&quot;,&quot;49.19809816&quot;,&quot;22&quot;,&quot;27.19809816&quot;,&quot;470&quot;],[&quot;500&quot;,&quot;0.5&quot;,&quot;62.29815398&quot;,&quot;14&quot;,&quot;48.29815398&quot;,&quot;490&quot;],[&quot;520&quot;,&quot;0.39486&quot;,&quot;49.19809816&quot;,&quot;7&quot;,&quot;42.19809816&quot;,&quot;510&quot;],[&quot;540&quot;,&quot;0.2969&quot;,&quot;36.99264383&quot;,&quot;3&quot;,&quot;33.99264383&quot;,&quot;530&quot;],[&quot;560&quot;,&quot;0.21186&quot;,&quot;26.3969738&quot;,&quot;5&quot;,&quot;21.3969738&quot;,&quot;550&quot;],[&quot;580&quot;,&quot;0.14306&quot;,&quot;17.82474782&quot;,&quot;7&quot;,&quot;10.82474782&quot;,&quot;570&quot;],[&quot;600&quot;,&quot;0.09121&quot;,&quot;11.36442925&quot;,&quot;1&quot;,&quot;10.36442925&quot;,&quot;590&quot;],[&quot;620&quot;,&quot;0.0548&quot;,&quot;6.827877676&quot;,&quot;4&quot;,&quot;2.827877676&quot;,&quot;610&quot;],[&quot;640&quot;,&quot;0.03097&quot;,&quot;3.858747658&quot;,&quot;2&quot;,&quot;1.858747658&quot;,&quot;630&quot;],[&quot;660&quot;,&quot;0.01645&quot;,&quot;2.049609266&quot;,&quot;1&quot;,&quot;1.049609266&quot;,&quot;650&quot;],[&quot;680&quot;,&quot;0.0082&quot;,&quot;1.021689725&quot;,&quot;3&quot;,&quot;-1.978310275&quot;,&quot;670&quot;],[&quot;700&quot;,&quot;0.00383&quot;,&quot;0.4772038595&quot;,&quot;3&quot;,&quot;-2.522796141&quot;,&quot;690&quot;],[&quot;720&quot;,&quot;0.00168&quot;,&quot;0.2093217974&quot;,&quot;1&quot;,&quot;-0.7906782026&quot;,&quot;710&quot;],[&quot;740&quot;,&quot;0.00069&quot;,&quot;0.08597145249&quot;,&quot;0&quot;,&quot;0.08597145249&quot;,&quot;730&quot;],[&quot;760&quot;,&quot;0.00026&quot;,&quot;0.03239504007&quot;,&quot;0&quot;,&quot;0.03239504007&quot;,&quot;750&quot;],[&quot;780&quot;,&quot;0.00009&quot;,&quot;0.01121366772&quot;,&quot;0&quot;,&quot;0.01121366772&quot;,&quot;770&quot;],[&quot;800&quot;,&quot;0&quot;,&quot;0&quot;,&quot;0&quot;,&quot;0&quot;,&quot;790&quot;]],&quot;name&quot;:&quot;Dataset&quot;,&quot;parsers&quot;:{}}],&quot;location&quot;:&quot;&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UIOWA template ICR version</Template>
  <TotalTime>0</TotalTime>
  <Words>4985</Words>
  <Application>Microsoft Office PowerPoint</Application>
  <PresentationFormat>Widescreen</PresentationFormat>
  <Paragraphs>545</Paragraphs>
  <Slides>78</Slides>
  <Notes>47</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78</vt:i4>
      </vt:variant>
    </vt:vector>
  </HeadingPairs>
  <TitlesOfParts>
    <vt:vector size="101" baseType="lpstr">
      <vt:lpstr>Meiryo</vt:lpstr>
      <vt:lpstr>Aptos</vt:lpstr>
      <vt:lpstr>Aptos Display</vt:lpstr>
      <vt:lpstr>Arial</vt:lpstr>
      <vt:lpstr>Calibri</vt:lpstr>
      <vt:lpstr>Calibri Light</vt:lpstr>
      <vt:lpstr>Gill Sans</vt:lpstr>
      <vt:lpstr>Open Sans</vt:lpstr>
      <vt:lpstr>Questrial</vt:lpstr>
      <vt:lpstr>Roboto</vt:lpstr>
      <vt:lpstr>Roboto Black</vt:lpstr>
      <vt:lpstr>Segoe UI</vt:lpstr>
      <vt:lpstr>Segoe UI Black</vt:lpstr>
      <vt:lpstr>Segoe UI Semibold</vt:lpstr>
      <vt:lpstr>Wingdings</vt:lpstr>
      <vt:lpstr>Wingdings 3</vt:lpstr>
      <vt:lpstr>UIOWA template ICR version</vt:lpstr>
      <vt:lpstr>Office Theme</vt:lpstr>
      <vt:lpstr>2_Office Theme</vt:lpstr>
      <vt:lpstr>1_UIOWA template ICR version</vt:lpstr>
      <vt:lpstr>1_Office Theme</vt:lpstr>
      <vt:lpstr>Iowa Cancer Plan Theme</vt:lpstr>
      <vt:lpstr>3_UIOWA template ICR version</vt:lpstr>
      <vt:lpstr>Cancer in  Story County</vt:lpstr>
      <vt:lpstr>    Who I am</vt:lpstr>
      <vt:lpstr>These slides will be posted</vt:lpstr>
      <vt:lpstr>99 Counties Project Team</vt:lpstr>
      <vt:lpstr>“Statistics are people  with the tears wiped away”   Dr. Irving Selikoff</vt:lpstr>
      <vt:lpstr>PowerPoint Presentation</vt:lpstr>
      <vt:lpstr>PowerPoint Presentation</vt:lpstr>
      <vt:lpstr>PowerPoint Presentation</vt:lpstr>
      <vt:lpstr>PowerPoint Presentation</vt:lpstr>
      <vt:lpstr>PowerPoint Presentation</vt:lpstr>
      <vt:lpstr>Iowa Cancer Registry Goals</vt:lpstr>
      <vt:lpstr>Federal Funding for Cancer Control in Iowa</vt:lpstr>
      <vt:lpstr>Background on Cancer</vt:lpstr>
      <vt:lpstr>Cancer is Complicated</vt:lpstr>
      <vt:lpstr>Cancer is Complicated</vt:lpstr>
      <vt:lpstr>PowerPoint Presentation</vt:lpstr>
      <vt:lpstr>PowerPoint Presentation</vt:lpstr>
      <vt:lpstr>PowerPoint Presentation</vt:lpstr>
      <vt:lpstr>PowerPoint Presentation</vt:lpstr>
      <vt:lpstr>PowerPoint Presentation</vt:lpstr>
      <vt:lpstr>Cancer &amp; the Environment</vt:lpstr>
      <vt:lpstr>Risk factors &amp; cancer development</vt:lpstr>
      <vt:lpstr>Key Terms</vt:lpstr>
      <vt:lpstr>Incidence &amp; Mortality</vt:lpstr>
      <vt:lpstr>Rates &amp; Counts</vt:lpstr>
      <vt:lpstr>Stage definition used today</vt:lpstr>
      <vt:lpstr>How to read the graphs </vt:lpstr>
      <vt:lpstr>Cancer in  Story County</vt:lpstr>
      <vt:lpstr>PowerPoint Presentation</vt:lpstr>
      <vt:lpstr>PowerPoint Presentation</vt:lpstr>
      <vt:lpstr>PowerPoint Presentation</vt:lpstr>
      <vt:lpstr>PowerPoint Presentation</vt:lpstr>
      <vt:lpstr>Pediatric, Adolescent, and Young Adult  New Cancers in Iowa</vt:lpstr>
      <vt:lpstr>PowerPoint Presentation</vt:lpstr>
      <vt:lpstr>PowerPoint Presentation</vt:lpstr>
      <vt:lpstr>PowerPoint Presentation</vt:lpstr>
      <vt:lpstr>PowerPoint Presentation</vt:lpstr>
      <vt:lpstr>The Care for Yourself – Breast and Cervical Cancer Program (CFY-BCC)</vt:lpstr>
      <vt:lpstr>PowerPoint Presentation</vt:lpstr>
      <vt:lpstr>Prostate Cancer Screening Guidelines</vt:lpstr>
      <vt:lpstr>PowerPoint Presentation</vt:lpstr>
      <vt:lpstr>PowerPoint Presentation</vt:lpstr>
      <vt:lpstr>Lung Cancer Screening</vt:lpstr>
      <vt:lpstr>PowerPoint Presentation</vt:lpstr>
      <vt:lpstr>Lung Cancer Risk Factors</vt:lpstr>
      <vt:lpstr>PowerPoint Presentation</vt:lpstr>
      <vt:lpstr>Endometrial (Uterine Cancer) Talk to your doctor if you experience…</vt:lpstr>
      <vt:lpstr>PowerPoint Presentation</vt:lpstr>
      <vt:lpstr>PowerPoint Presentation</vt:lpstr>
      <vt:lpstr>PowerPoint Presentation</vt:lpstr>
      <vt:lpstr>PowerPoint Presentation</vt:lpstr>
      <vt:lpstr>Iowa Get Screened (IGS): Colorectal Cancer Program</vt:lpstr>
      <vt:lpstr>PowerPoint Presentation</vt:lpstr>
      <vt:lpstr>Melanoma Self-Exams</vt:lpstr>
      <vt:lpstr>PowerPoint Presentation</vt:lpstr>
      <vt:lpstr>What can you do to prevent melanoma?</vt:lpstr>
      <vt:lpstr>How can you reduce your risk for cancer?</vt:lpstr>
      <vt:lpstr>PowerPoint Presentation</vt:lpstr>
      <vt:lpstr>PowerPoint Presentation</vt:lpstr>
      <vt:lpstr>PowerPoint Presentation</vt:lpstr>
      <vt:lpstr>PowerPoint Presentation</vt:lpstr>
      <vt:lpstr>Want to know your cancer risk? </vt:lpstr>
      <vt:lpstr>Resources to help understand and address cancer in Iowa communities</vt:lpstr>
      <vt:lpstr>PowerPoint Presentation</vt:lpstr>
      <vt:lpstr>Blueprint for cancer control, the Iowa Cancer Plan</vt:lpstr>
      <vt:lpstr>PowerPoint Presentation</vt:lpstr>
      <vt:lpstr>Policy Examples</vt:lpstr>
      <vt:lpstr>More ways to get involved</vt:lpstr>
      <vt:lpstr>Story County Resources</vt:lpstr>
      <vt:lpstr>Iowa Private Well Grants Program Iowa Health &amp; Human Services</vt:lpstr>
      <vt:lpstr>PowerPoint Presentation</vt:lpstr>
      <vt:lpstr>PowerPoint Presentation</vt:lpstr>
      <vt:lpstr>Resource Guide  Cancer in Iowa:  99 Counties Project </vt:lpstr>
      <vt:lpstr>Environment-related Resources</vt:lpstr>
      <vt:lpstr>Other initiatives in Iowa</vt:lpstr>
      <vt:lpstr>Main Takeaways</vt:lpstr>
      <vt:lpstr>Every community is different</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in Dickinson County</dc:title>
  <dc:creator>Kahl, Amanda R</dc:creator>
  <cp:lastModifiedBy>Kahl, Amanda R</cp:lastModifiedBy>
  <cp:revision>1</cp:revision>
  <dcterms:created xsi:type="dcterms:W3CDTF">2024-10-03T13:36:35Z</dcterms:created>
  <dcterms:modified xsi:type="dcterms:W3CDTF">2026-04-21T23:06:43Z</dcterms:modified>
</cp:coreProperties>
</file>